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76" r:id="rId2"/>
    <p:sldId id="319" r:id="rId3"/>
    <p:sldId id="256" r:id="rId4"/>
    <p:sldId id="272" r:id="rId5"/>
    <p:sldId id="277" r:id="rId6"/>
    <p:sldId id="318" r:id="rId7"/>
    <p:sldId id="258" r:id="rId8"/>
    <p:sldId id="278" r:id="rId9"/>
    <p:sldId id="280" r:id="rId10"/>
    <p:sldId id="257" r:id="rId11"/>
    <p:sldId id="279" r:id="rId12"/>
    <p:sldId id="259" r:id="rId13"/>
    <p:sldId id="273" r:id="rId14"/>
    <p:sldId id="281" r:id="rId15"/>
    <p:sldId id="282" r:id="rId16"/>
    <p:sldId id="261" r:id="rId17"/>
    <p:sldId id="262" r:id="rId18"/>
    <p:sldId id="263" r:id="rId19"/>
    <p:sldId id="264" r:id="rId20"/>
    <p:sldId id="265" r:id="rId21"/>
    <p:sldId id="314" r:id="rId22"/>
    <p:sldId id="315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266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17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283" r:id="rId54"/>
    <p:sldId id="268" r:id="rId55"/>
    <p:sldId id="320" r:id="rId56"/>
    <p:sldId id="323" r:id="rId57"/>
    <p:sldId id="324" r:id="rId58"/>
    <p:sldId id="325" r:id="rId59"/>
    <p:sldId id="321" r:id="rId60"/>
    <p:sldId id="322" r:id="rId61"/>
    <p:sldId id="326" r:id="rId62"/>
    <p:sldId id="327" r:id="rId63"/>
    <p:sldId id="328" r:id="rId64"/>
    <p:sldId id="329" r:id="rId65"/>
    <p:sldId id="330" r:id="rId66"/>
    <p:sldId id="270" r:id="rId67"/>
    <p:sldId id="275" r:id="rId68"/>
    <p:sldId id="271" r:id="rId69"/>
    <p:sldId id="31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A48EB02-D4D3-49E0-8B18-001C051CC5E1}" type="datetimeFigureOut">
              <a:rPr lang="en-US" smtClean="0"/>
              <a:pPr/>
              <a:t>11/9/2015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4C3BB14-6CF5-489A-A841-651FECA87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P_theore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Presented </a:t>
            </a:r>
            <a:r>
              <a:rPr lang="en-US" dirty="0" smtClean="0"/>
              <a:t>by…</a:t>
            </a:r>
          </a:p>
          <a:p>
            <a:pPr algn="r"/>
            <a:r>
              <a:rPr lang="en-US" dirty="0" smtClean="0"/>
              <a:t>			</a:t>
            </a:r>
            <a:r>
              <a:rPr lang="en-US" dirty="0" err="1" smtClean="0"/>
              <a:t>Ramesh</a:t>
            </a:r>
            <a:r>
              <a:rPr lang="en-US" dirty="0" smtClean="0"/>
              <a:t> </a:t>
            </a:r>
            <a:r>
              <a:rPr lang="en-US" dirty="0" err="1" smtClean="0"/>
              <a:t>Mannava</a:t>
            </a:r>
            <a:endParaRPr lang="en-US" dirty="0" smtClean="0"/>
          </a:p>
          <a:p>
            <a:pPr algn="r"/>
            <a:r>
              <a:rPr lang="en-US" dirty="0" smtClean="0"/>
              <a:t>			Nanda </a:t>
            </a:r>
            <a:r>
              <a:rPr lang="en-US" dirty="0" err="1" smtClean="0"/>
              <a:t>Kishore</a:t>
            </a:r>
            <a:r>
              <a:rPr lang="en-US" dirty="0" smtClean="0"/>
              <a:t> </a:t>
            </a:r>
            <a:r>
              <a:rPr lang="en-US" dirty="0" err="1" smtClean="0"/>
              <a:t>Tokala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0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Apache Cassandra</a:t>
            </a:r>
            <a:br>
              <a:rPr lang="en-US" dirty="0" smtClean="0"/>
            </a:br>
            <a:r>
              <a:rPr lang="en-US" dirty="0" smtClean="0"/>
              <a:t>	A Highly Scalable </a:t>
            </a:r>
            <a:r>
              <a:rPr lang="en-US" dirty="0" err="1" smtClean="0"/>
              <a:t>NoSQL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4" name="Picture 2" descr="C:\Users\Ramesh Mannava\Documents\cassandra_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219200"/>
            <a:ext cx="31242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How Does Cassandra Differ From a Relational Database</a:t>
            </a:r>
            <a:r>
              <a:rPr lang="en-US" sz="2800" b="1" dirty="0" smtClean="0"/>
              <a:t>?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685800" y="1600200"/>
          <a:ext cx="8153400" cy="464819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76700"/>
                <a:gridCol w="4076700"/>
              </a:tblGrid>
              <a:tr h="479031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Relational Database</a:t>
                      </a:r>
                      <a:endParaRPr lang="en-US" sz="2000" b="1" dirty="0">
                        <a:solidFill>
                          <a:srgbClr val="0070C0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Cassandra</a:t>
                      </a:r>
                      <a:endParaRPr lang="en-US" sz="2400" b="1" dirty="0">
                        <a:solidFill>
                          <a:srgbClr val="0070C0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41881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Handles </a:t>
                      </a:r>
                      <a:r>
                        <a:rPr lang="en-US" sz="1800" dirty="0" smtClean="0"/>
                        <a:t>moderate </a:t>
                      </a:r>
                      <a:r>
                        <a:rPr lang="en-US" sz="1800" dirty="0"/>
                        <a:t>incoming data velocity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/>
                        <a:t>Handles high incoming data velocity</a:t>
                      </a:r>
                      <a:endParaRPr lang="en-US" sz="1800" b="1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382108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Data arriving from one/few locations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/>
                        <a:t>Data arriving from many locations</a:t>
                      </a:r>
                      <a:endParaRPr lang="en-US" sz="1800" b="1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382108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Manages primarily structured data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/>
                        <a:t>Manages all types of data</a:t>
                      </a:r>
                      <a:endParaRPr lang="en-US" sz="1800" b="1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382108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Supports complex/nested transactions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/>
                        <a:t>Supports simple transactions</a:t>
                      </a:r>
                      <a:endParaRPr lang="en-US" sz="1800" b="1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40067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Single points of failure with failover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No single points of failure; constant uptime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382108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Supports moderate data volumes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Supports very high data volumes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382108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Centralized deployments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Decentralized deployments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382108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/>
                        <a:t>Data written in mostly one location</a:t>
                      </a:r>
                      <a:endParaRPr lang="en-US" sz="1800" b="1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Data written in many locations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67492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/>
                        <a:t>Supports read scalability (with consistency sacrifices)</a:t>
                      </a:r>
                      <a:endParaRPr lang="en-US" sz="1800" b="1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Supports read and write scalability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  <a:tr h="382108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Deployed in vertical scale up fashion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dirty="0"/>
                        <a:t>Deployed in horizontal scale out fashion</a:t>
                      </a:r>
                      <a:endParaRPr lang="en-US" sz="1800" b="1" dirty="0">
                        <a:solidFill>
                          <a:srgbClr val="555555"/>
                        </a:solidFill>
                        <a:latin typeface="Perpetua (Body)"/>
                      </a:endParaRPr>
                    </a:p>
                  </a:txBody>
                  <a:tcPr marL="76923" marR="76923" marT="40724" marB="4072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has Cassandra evolved?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Core technologies:</a:t>
            </a:r>
          </a:p>
          <a:p>
            <a:pPr lvl="1"/>
            <a:r>
              <a:rPr lang="en-US" b="1" i="1" dirty="0" smtClean="0"/>
              <a:t>Google </a:t>
            </a:r>
            <a:r>
              <a:rPr lang="en-US" b="1" i="1" dirty="0" err="1" smtClean="0"/>
              <a:t>BigTable</a:t>
            </a:r>
            <a:r>
              <a:rPr lang="en-US" dirty="0" smtClean="0"/>
              <a:t>: Foundation of the storage model</a:t>
            </a:r>
          </a:p>
          <a:p>
            <a:pPr lvl="1"/>
            <a:r>
              <a:rPr lang="en-US" b="1" i="1" dirty="0" smtClean="0"/>
              <a:t>Amazon dynamo</a:t>
            </a:r>
            <a:r>
              <a:rPr lang="en-US" dirty="0" smtClean="0"/>
              <a:t>: Foundation of the distribution backbone</a:t>
            </a:r>
          </a:p>
          <a:p>
            <a:pPr lvl="1"/>
            <a:r>
              <a:rPr lang="en-US" b="1" i="1" dirty="0" err="1" smtClean="0"/>
              <a:t>Facebook</a:t>
            </a:r>
            <a:r>
              <a:rPr lang="en-US" dirty="0" smtClean="0"/>
              <a:t>: Integrated </a:t>
            </a:r>
            <a:r>
              <a:rPr lang="en-US" dirty="0" err="1" smtClean="0"/>
              <a:t>BigTable</a:t>
            </a:r>
            <a:r>
              <a:rPr lang="en-US" dirty="0" smtClean="0"/>
              <a:t> and Dynamo, then </a:t>
            </a:r>
            <a:r>
              <a:rPr lang="en-US" dirty="0" err="1" smtClean="0"/>
              <a:t>relaesed</a:t>
            </a:r>
            <a:r>
              <a:rPr lang="en-US" dirty="0" smtClean="0"/>
              <a:t> as Cassandra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Rapid evolution:</a:t>
            </a:r>
          </a:p>
          <a:p>
            <a:pPr lvl="1"/>
            <a:r>
              <a:rPr lang="en-US" dirty="0" smtClean="0"/>
              <a:t>0.6 – April 2010</a:t>
            </a:r>
          </a:p>
          <a:p>
            <a:pPr lvl="1"/>
            <a:r>
              <a:rPr lang="en-US" dirty="0" smtClean="0"/>
              <a:t>0.7 – January 2011 </a:t>
            </a:r>
          </a:p>
          <a:p>
            <a:pPr lvl="1"/>
            <a:r>
              <a:rPr lang="en-US" dirty="0" smtClean="0"/>
              <a:t>0.8 – June2011</a:t>
            </a:r>
          </a:p>
          <a:p>
            <a:pPr lvl="1"/>
            <a:r>
              <a:rPr lang="en-US" dirty="0" smtClean="0"/>
              <a:t>1.0 – October 2011</a:t>
            </a:r>
          </a:p>
          <a:p>
            <a:pPr lvl="1"/>
            <a:r>
              <a:rPr lang="en-US" dirty="0" smtClean="0"/>
              <a:t>1.1 – April 2012</a:t>
            </a:r>
          </a:p>
          <a:p>
            <a:pPr lvl="1"/>
            <a:r>
              <a:rPr lang="en-US" dirty="0" smtClean="0"/>
              <a:t>1.2 – January 2013</a:t>
            </a:r>
          </a:p>
          <a:p>
            <a:pPr lvl="1"/>
            <a:r>
              <a:rPr lang="en-US" dirty="0" smtClean="0"/>
              <a:t>2.0 – September 2013</a:t>
            </a:r>
          </a:p>
          <a:p>
            <a:pPr lvl="1"/>
            <a:r>
              <a:rPr lang="en-US" dirty="0" smtClean="0"/>
              <a:t>2.1 – September 2014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Top level apache product since 2010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Key Cassandra Features and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Cassandra </a:t>
            </a:r>
            <a:r>
              <a:rPr lang="en-US" dirty="0"/>
              <a:t>provides a number of key features and benefits for those looking to use it as the underlying database for modern online applications: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Massively scalable architecture </a:t>
            </a:r>
            <a:r>
              <a:rPr lang="en-US" dirty="0"/>
              <a:t>– a </a:t>
            </a:r>
            <a:r>
              <a:rPr lang="en-US" dirty="0" smtClean="0"/>
              <a:t>master less </a:t>
            </a:r>
            <a:r>
              <a:rPr lang="en-US" dirty="0"/>
              <a:t>design where all nodes are the same, which provides operational simplicity and easy scale-out.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Active everywhere design </a:t>
            </a:r>
            <a:r>
              <a:rPr lang="en-US" dirty="0"/>
              <a:t>– all nodes may be written to and read from.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Linear scale performance </a:t>
            </a:r>
            <a:r>
              <a:rPr lang="en-US" dirty="0"/>
              <a:t>– the ability to add nodes without going down produces predictable increases in performance.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Continuous availability </a:t>
            </a:r>
            <a:r>
              <a:rPr lang="en-US" dirty="0"/>
              <a:t>– offers redundancy of both data and node function, which eliminate single points of failure and provide constant uptime.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Key Cassandra Features and Benefits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Transparent fault detection and recovery </a:t>
            </a:r>
            <a:r>
              <a:rPr lang="en-US" dirty="0" smtClean="0"/>
              <a:t>– nodes that fail can easily be restored or replaced.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Flexible and dynamic data model </a:t>
            </a:r>
            <a:r>
              <a:rPr lang="en-US" dirty="0" smtClean="0"/>
              <a:t>– supports modern data types with fast writes and reads.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Strong data protection </a:t>
            </a:r>
            <a:r>
              <a:rPr lang="en-US" dirty="0" smtClean="0"/>
              <a:t>– a commit log design ensures no data loss and built in security with backup/restore keeps data protected and safe.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Tunable data consistency </a:t>
            </a:r>
            <a:r>
              <a:rPr lang="en-US" dirty="0" smtClean="0"/>
              <a:t>– support for strong or eventual data consistency across a widely distributed cluster.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Multi-data center replication </a:t>
            </a:r>
            <a:r>
              <a:rPr lang="en-US" dirty="0" smtClean="0"/>
              <a:t>– cross data center (in multiple geographies) and multi-cloud availability zone support for writes/reads.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Data compression </a:t>
            </a:r>
            <a:r>
              <a:rPr lang="en-US" dirty="0" smtClean="0"/>
              <a:t>– data compressed up to 80% without performance overhead.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CQL (Cassandra Query Language) </a:t>
            </a:r>
            <a:r>
              <a:rPr lang="en-US" dirty="0" smtClean="0"/>
              <a:t>– an SQL-like language that makes moving from a relational database very easy.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are common Cassandra </a:t>
            </a:r>
            <a:r>
              <a:rPr lang="en-US" b="1" dirty="0" err="1" smtClean="0"/>
              <a:t>usecases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Cassandra is particularly useful for </a:t>
            </a:r>
          </a:p>
          <a:p>
            <a:pPr lvl="1"/>
            <a:r>
              <a:rPr lang="en-US" dirty="0" smtClean="0"/>
              <a:t>Playlist and selection (such as </a:t>
            </a:r>
            <a:r>
              <a:rPr lang="en-US" dirty="0" err="1" smtClean="0"/>
              <a:t>Spotify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Personalization and recommendation engines (such as </a:t>
            </a:r>
            <a:r>
              <a:rPr lang="en-US" dirty="0" err="1" smtClean="0"/>
              <a:t>Ebay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Messaging (such as </a:t>
            </a:r>
            <a:r>
              <a:rPr lang="en-US" dirty="0" err="1" smtClean="0"/>
              <a:t>Instagram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Fraud detection (such as Barracuda)</a:t>
            </a:r>
          </a:p>
          <a:p>
            <a:pPr lvl="1"/>
            <a:r>
              <a:rPr lang="en-US" dirty="0" smtClean="0"/>
              <a:t>Sensor data (such as </a:t>
            </a:r>
            <a:r>
              <a:rPr lang="en-US" dirty="0" err="1" smtClean="0"/>
              <a:t>Zonar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Many, many functional and industrial use cases are available</a:t>
            </a:r>
          </a:p>
          <a:p>
            <a:pPr>
              <a:buNone/>
            </a:pPr>
            <a:r>
              <a:rPr lang="en-US" dirty="0" smtClean="0">
                <a:solidFill>
                  <a:srgbClr val="00B0F0"/>
                </a:solidFill>
              </a:rPr>
              <a:t>     </a:t>
            </a:r>
            <a:r>
              <a:rPr lang="en-US" u="sng" dirty="0" smtClean="0">
                <a:solidFill>
                  <a:srgbClr val="00B0F0"/>
                </a:solidFill>
              </a:rPr>
              <a:t>http://planetcassandra.org/functional-use-cases/</a:t>
            </a:r>
            <a:endParaRPr lang="en-US" u="sng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Who is using Cassandra?</a:t>
            </a:r>
            <a:endParaRPr lang="en-US" b="1" dirty="0"/>
          </a:p>
        </p:txBody>
      </p:sp>
      <p:pic>
        <p:nvPicPr>
          <p:cNvPr id="8194" name="Picture 2" descr="C:\Users\Ramesh Mannava\Downloads\27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7043788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Architecture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Cassandra’s </a:t>
            </a:r>
            <a:r>
              <a:rPr lang="en-US" dirty="0"/>
              <a:t>architecture is responsible for its ability to scale, perform, and offer continuous uptime. </a:t>
            </a:r>
            <a:endParaRPr lang="en-US" dirty="0" smtClean="0"/>
          </a:p>
          <a:p>
            <a:r>
              <a:rPr lang="en-US" dirty="0" smtClean="0"/>
              <a:t>Rather than using a legacy master-slave or a manual and difficult-to-maintain </a:t>
            </a:r>
            <a:r>
              <a:rPr lang="en-US" dirty="0" err="1" smtClean="0"/>
              <a:t>sharded</a:t>
            </a:r>
            <a:r>
              <a:rPr lang="en-US" dirty="0" smtClean="0"/>
              <a:t> design, Cassandra has a </a:t>
            </a:r>
            <a:r>
              <a:rPr lang="en-US" dirty="0" err="1" smtClean="0"/>
              <a:t>masterless</a:t>
            </a:r>
            <a:r>
              <a:rPr lang="en-US" dirty="0" smtClean="0"/>
              <a:t> “ring” architecture that is elegant, easy to set up, and easy to maintain.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2" descr="Ring Archite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3886200"/>
            <a:ext cx="2085975" cy="2047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Architecture Overview (cont..)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Cassandra, all nodes play an identical role; there is no concept of a master node, with all nodes communicating with each other via a distributed, scalable protocol called “gossip”.</a:t>
            </a:r>
          </a:p>
          <a:p>
            <a:r>
              <a:rPr lang="en-US" dirty="0" smtClean="0"/>
              <a:t>To add more capacity, you simply add new nodes to an existing cluster without having to take it down first.</a:t>
            </a:r>
          </a:p>
          <a:p>
            <a:r>
              <a:rPr lang="en-US" dirty="0" smtClean="0"/>
              <a:t>Cassandra’s architecture also means that, unlike other master-slave or </a:t>
            </a:r>
            <a:r>
              <a:rPr lang="en-US" dirty="0" err="1" smtClean="0"/>
              <a:t>sharded</a:t>
            </a:r>
            <a:r>
              <a:rPr lang="en-US" dirty="0" smtClean="0"/>
              <a:t> systems, it has no single point of failure and therefore is capable of offering true continuous availability and uptime.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Writing Data</a:t>
            </a:r>
            <a:endParaRPr lang="en-US" dirty="0"/>
          </a:p>
        </p:txBody>
      </p:sp>
      <p:pic>
        <p:nvPicPr>
          <p:cNvPr id="11266" name="Picture 2" descr="Write Pa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057400"/>
            <a:ext cx="7324725" cy="3057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ad Pa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610350" cy="360997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Reading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5715000"/>
            <a:ext cx="8382000" cy="8382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Developers who use Apache Cassandra earn the top tech salary.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  </a:t>
            </a:r>
            <a:endParaRPr lang="en-US" dirty="0"/>
          </a:p>
        </p:txBody>
      </p:sp>
      <p:pic>
        <p:nvPicPr>
          <p:cNvPr id="1026" name="Picture 2" descr="Grap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Automatic Data </a:t>
            </a:r>
            <a:r>
              <a:rPr lang="en-US" b="1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Cassandra has an internal component called a </a:t>
            </a:r>
            <a:r>
              <a:rPr lang="en-US" sz="2400" i="1" dirty="0" err="1"/>
              <a:t>partitioner</a:t>
            </a:r>
            <a:r>
              <a:rPr lang="en-US" sz="2400" dirty="0"/>
              <a:t>, which determines how data is distributed across the nodes that make up a database cluster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In short, a </a:t>
            </a:r>
            <a:r>
              <a:rPr lang="en-US" sz="2400" dirty="0" err="1"/>
              <a:t>partitioner</a:t>
            </a:r>
            <a:r>
              <a:rPr lang="en-US" sz="2400" dirty="0"/>
              <a:t> is a hashing mechanism that takes a table row’s primary key, computes a numerical token for it, and then assigns it to one of the nodes in a </a:t>
            </a:r>
            <a:r>
              <a:rPr lang="en-US" sz="2400" dirty="0" smtClean="0"/>
              <a:t>cluster.</a:t>
            </a:r>
          </a:p>
          <a:p>
            <a:r>
              <a:rPr lang="en-US" sz="2400" dirty="0"/>
              <a:t>While the </a:t>
            </a:r>
            <a:r>
              <a:rPr lang="en-US" sz="2400" dirty="0" err="1"/>
              <a:t>partitioner</a:t>
            </a:r>
            <a:r>
              <a:rPr lang="en-US" sz="2400" dirty="0"/>
              <a:t> is a configurable property of a Cassandra cluster, the default </a:t>
            </a:r>
            <a:r>
              <a:rPr lang="en-US" sz="2400" dirty="0" err="1"/>
              <a:t>partitioner</a:t>
            </a:r>
            <a:r>
              <a:rPr lang="en-US" sz="2400" dirty="0"/>
              <a:t> is one that randomizes data across a cluster and ensures an even distribution of all data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Cassandra also automatically maintains the balance of data across a cluster even when existing nodes are removed or new nodes are added to a system.</a:t>
            </a: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“</a:t>
            </a:r>
            <a:r>
              <a:rPr lang="en-US" dirty="0" err="1" smtClean="0"/>
              <a:t>DevOps</a:t>
            </a:r>
            <a:r>
              <a:rPr lang="en-US" dirty="0" smtClean="0"/>
              <a:t>” mean?</a:t>
            </a:r>
            <a:endParaRPr lang="en-US" dirty="0"/>
          </a:p>
        </p:txBody>
      </p:sp>
      <p:pic>
        <p:nvPicPr>
          <p:cNvPr id="3074" name="Picture 2" descr="C:\Users\Ramesh Mannava\Downloads\11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32407"/>
            <a:ext cx="7772400" cy="42027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“</a:t>
            </a:r>
            <a:r>
              <a:rPr lang="en-US" dirty="0" err="1" smtClean="0"/>
              <a:t>DevOps</a:t>
            </a:r>
            <a:r>
              <a:rPr lang="en-US" dirty="0" smtClean="0"/>
              <a:t>” mean?(cont..)</a:t>
            </a:r>
            <a:endParaRPr lang="en-US" dirty="0"/>
          </a:p>
        </p:txBody>
      </p:sp>
      <p:pic>
        <p:nvPicPr>
          <p:cNvPr id="4098" name="Picture 2" descr="C:\Users\Ramesh Mannava\Downloads\12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437" y="1580849"/>
            <a:ext cx="5906325" cy="43059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cluster?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peer to peer set of nodes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Node</a:t>
            </a:r>
            <a:r>
              <a:rPr lang="en-US" dirty="0" smtClean="0"/>
              <a:t> – one </a:t>
            </a:r>
            <a:r>
              <a:rPr lang="en-US" dirty="0" err="1" smtClean="0"/>
              <a:t>cassandra</a:t>
            </a:r>
            <a:r>
              <a:rPr lang="en-US" dirty="0" smtClean="0"/>
              <a:t> instance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Rack</a:t>
            </a:r>
            <a:r>
              <a:rPr lang="en-US" dirty="0" smtClean="0"/>
              <a:t> – a logical set of nodes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Data center </a:t>
            </a:r>
            <a:r>
              <a:rPr lang="en-US" dirty="0" smtClean="0"/>
              <a:t>– a logical set of racks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Cluster</a:t>
            </a:r>
            <a:r>
              <a:rPr lang="en-US" dirty="0" smtClean="0"/>
              <a:t> – The full set of nodes which map to a single complete token ring</a:t>
            </a:r>
          </a:p>
          <a:p>
            <a:endParaRPr lang="en-US" dirty="0"/>
          </a:p>
        </p:txBody>
      </p:sp>
      <p:pic>
        <p:nvPicPr>
          <p:cNvPr id="4" name="Picture 2" descr="C:\Users\Ramesh Mannava\Downloads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962400"/>
            <a:ext cx="8263517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cluster? (cont..)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41148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Nodes join a cluster based on the configuration of their own </a:t>
            </a:r>
            <a:r>
              <a:rPr lang="en-US" i="1" dirty="0" smtClean="0"/>
              <a:t>conf/</a:t>
            </a:r>
            <a:r>
              <a:rPr lang="en-US" i="1" dirty="0" err="1" smtClean="0"/>
              <a:t>cassandra.yaml</a:t>
            </a:r>
            <a:r>
              <a:rPr lang="en-US" dirty="0" smtClean="0"/>
              <a:t> file.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Key settings include</a:t>
            </a:r>
          </a:p>
          <a:p>
            <a:pPr lvl="1"/>
            <a:r>
              <a:rPr lang="en-US" dirty="0" smtClean="0"/>
              <a:t>Cluster name: shared name to logically distinguish a set of nodes</a:t>
            </a:r>
          </a:p>
          <a:p>
            <a:pPr lvl="1"/>
            <a:r>
              <a:rPr lang="en-US" dirty="0" smtClean="0"/>
              <a:t>Seed: IP addresses of initial nodes for a new node to contact and discover the cluster topology</a:t>
            </a:r>
          </a:p>
          <a:p>
            <a:pPr lvl="1"/>
            <a:r>
              <a:rPr lang="en-US" dirty="0" smtClean="0"/>
              <a:t>Listen address: IP addresses through which this particular node communicates</a:t>
            </a:r>
          </a:p>
        </p:txBody>
      </p:sp>
      <p:pic>
        <p:nvPicPr>
          <p:cNvPr id="5" name="Content Placeholder 4" descr="2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29200" y="1752600"/>
            <a:ext cx="3730625" cy="361855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cluster? (cont..)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41148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Nodes join a cluster based on the configuration of their own </a:t>
            </a:r>
            <a:r>
              <a:rPr lang="en-US" i="1" dirty="0" smtClean="0"/>
              <a:t>conf/</a:t>
            </a:r>
            <a:r>
              <a:rPr lang="en-US" i="1" dirty="0" err="1" smtClean="0"/>
              <a:t>cassandra.yaml</a:t>
            </a:r>
            <a:r>
              <a:rPr lang="en-US" dirty="0" smtClean="0"/>
              <a:t> file.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Key settings include</a:t>
            </a:r>
          </a:p>
          <a:p>
            <a:pPr lvl="1"/>
            <a:r>
              <a:rPr lang="en-US" dirty="0" smtClean="0"/>
              <a:t>Cluster name: shared name to logically distinguish a set of nodes</a:t>
            </a:r>
          </a:p>
          <a:p>
            <a:pPr lvl="1"/>
            <a:r>
              <a:rPr lang="en-US" dirty="0" smtClean="0"/>
              <a:t>Seed: IP addresses of initial nodes for a new node to contact and discover the cluster topology</a:t>
            </a:r>
          </a:p>
          <a:p>
            <a:pPr lvl="1"/>
            <a:r>
              <a:rPr lang="en-US" dirty="0" smtClean="0"/>
              <a:t>Listen address: IP addresses through which this particular node communicates</a:t>
            </a:r>
          </a:p>
        </p:txBody>
      </p:sp>
      <p:pic>
        <p:nvPicPr>
          <p:cNvPr id="7" name="Content Placeholder 6" descr="3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 l="508" b="1066"/>
          <a:stretch>
            <a:fillRect/>
          </a:stretch>
        </p:blipFill>
        <p:spPr>
          <a:xfrm>
            <a:off x="4953000" y="1631568"/>
            <a:ext cx="3730625" cy="4159632"/>
          </a:xfr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48006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coordinator?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node chosen by the client to receive a particular read or write request to its cluster.</a:t>
            </a:r>
          </a:p>
          <a:p>
            <a:pPr lvl="1"/>
            <a:r>
              <a:rPr lang="en-US" u="sng" dirty="0" smtClean="0"/>
              <a:t>Any</a:t>
            </a:r>
            <a:r>
              <a:rPr lang="en-US" dirty="0" smtClean="0"/>
              <a:t> node can coordinate </a:t>
            </a:r>
            <a:r>
              <a:rPr lang="en-US" u="sng" dirty="0" smtClean="0"/>
              <a:t>any</a:t>
            </a:r>
            <a:r>
              <a:rPr lang="en-US" dirty="0" smtClean="0"/>
              <a:t> request.</a:t>
            </a:r>
          </a:p>
          <a:p>
            <a:pPr lvl="1"/>
            <a:r>
              <a:rPr lang="en-US" dirty="0" smtClean="0"/>
              <a:t>Each client request may be coordinated by a different node.</a:t>
            </a:r>
          </a:p>
          <a:p>
            <a:r>
              <a:rPr lang="en-US" dirty="0" smtClean="0"/>
              <a:t>No single point of failure</a:t>
            </a:r>
          </a:p>
          <a:p>
            <a:pPr lvl="1"/>
            <a:r>
              <a:rPr lang="en-US" dirty="0" smtClean="0"/>
              <a:t>This principle is fundamental to </a:t>
            </a:r>
            <a:r>
              <a:rPr lang="en-US" dirty="0" err="1" smtClean="0"/>
              <a:t>cassandra’s</a:t>
            </a:r>
            <a:r>
              <a:rPr lang="en-US" dirty="0" smtClean="0"/>
              <a:t> architecture </a:t>
            </a:r>
            <a:endParaRPr lang="en-US" dirty="0"/>
          </a:p>
        </p:txBody>
      </p:sp>
      <p:pic>
        <p:nvPicPr>
          <p:cNvPr id="5" name="Content Placeholder 4" descr="4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 l="37087"/>
          <a:stretch>
            <a:fillRect/>
          </a:stretch>
        </p:blipFill>
        <p:spPr>
          <a:xfrm>
            <a:off x="5029200" y="1524000"/>
            <a:ext cx="3654425" cy="3550695"/>
          </a:xfr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7848600" y="1371600"/>
            <a:ext cx="83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600200"/>
            <a:ext cx="838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524000"/>
            <a:ext cx="5238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How are client requests coordinated?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428244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Cassandra driver chooses the node to which each read or write request is sent </a:t>
            </a:r>
          </a:p>
          <a:p>
            <a:pPr lvl="1"/>
            <a:r>
              <a:rPr lang="en-US" dirty="0" smtClean="0"/>
              <a:t>Client library providing APIs to manage client read/write requests </a:t>
            </a:r>
          </a:p>
          <a:p>
            <a:pPr lvl="1"/>
            <a:r>
              <a:rPr lang="en-US" dirty="0" smtClean="0"/>
              <a:t>Default policy is </a:t>
            </a:r>
            <a:r>
              <a:rPr lang="en-US" dirty="0" err="1" smtClean="0"/>
              <a:t>TokenAware</a:t>
            </a:r>
            <a:r>
              <a:rPr lang="en-US" dirty="0" smtClean="0"/>
              <a:t> DCAWARE</a:t>
            </a:r>
          </a:p>
          <a:p>
            <a:pPr lvl="1"/>
            <a:r>
              <a:rPr lang="en-US" dirty="0" err="1" smtClean="0"/>
              <a:t>DataStax</a:t>
            </a:r>
            <a:r>
              <a:rPr lang="en-US" dirty="0" smtClean="0"/>
              <a:t> maintains open source drivers for java, c#, python, node.js, ruby, c/</a:t>
            </a:r>
            <a:r>
              <a:rPr lang="en-US" dirty="0" err="1" smtClean="0"/>
              <a:t>c++</a:t>
            </a:r>
            <a:endParaRPr lang="en-US" dirty="0" smtClean="0"/>
          </a:p>
          <a:p>
            <a:pPr lvl="1"/>
            <a:r>
              <a:rPr lang="en-US" dirty="0" smtClean="0"/>
              <a:t>Cassandra community maintains drivers for PHP, Perl, Go, </a:t>
            </a:r>
            <a:r>
              <a:rPr lang="en-US" dirty="0" err="1" smtClean="0"/>
              <a:t>Clojure</a:t>
            </a:r>
            <a:r>
              <a:rPr lang="en-US" dirty="0" smtClean="0"/>
              <a:t>, Haskell, R, </a:t>
            </a:r>
            <a:r>
              <a:rPr lang="en-US" dirty="0" err="1" smtClean="0"/>
              <a:t>Scala</a:t>
            </a:r>
            <a:endParaRPr lang="en-US" dirty="0" smtClean="0"/>
          </a:p>
          <a:p>
            <a:r>
              <a:rPr lang="en-US" dirty="0" smtClean="0"/>
              <a:t>Client </a:t>
            </a:r>
            <a:r>
              <a:rPr lang="en-US" dirty="0" err="1" smtClean="0"/>
              <a:t>deveopment</a:t>
            </a:r>
            <a:r>
              <a:rPr lang="en-US" dirty="0" smtClean="0"/>
              <a:t> is thought in the Apache Cassandra: Building Scalable Application course</a:t>
            </a:r>
          </a:p>
          <a:p>
            <a:endParaRPr lang="en-US" dirty="0"/>
          </a:p>
        </p:txBody>
      </p:sp>
      <p:pic>
        <p:nvPicPr>
          <p:cNvPr id="5" name="Content Placeholder 4" descr="5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 l="37087" t="19608"/>
          <a:stretch>
            <a:fillRect/>
          </a:stretch>
        </p:blipFill>
        <p:spPr>
          <a:xfrm>
            <a:off x="4953000" y="1524000"/>
            <a:ext cx="3806825" cy="3886200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4800" y="12192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524000"/>
            <a:ext cx="914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are client requests coordinated? (cont..)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9624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coordinator </a:t>
            </a:r>
            <a:r>
              <a:rPr lang="en-US" dirty="0" err="1" smtClean="0"/>
              <a:t>manges</a:t>
            </a:r>
            <a:r>
              <a:rPr lang="en-US" dirty="0" smtClean="0"/>
              <a:t> the replication factor</a:t>
            </a:r>
          </a:p>
          <a:p>
            <a:pPr lvl="1"/>
            <a:r>
              <a:rPr lang="en-US" dirty="0" smtClean="0"/>
              <a:t>Replication factor (RF): onto how nodes should a write be copied?</a:t>
            </a:r>
          </a:p>
          <a:p>
            <a:pPr lvl="1"/>
            <a:r>
              <a:rPr lang="en-US" dirty="0" smtClean="0"/>
              <a:t>Possible values 1 to the total planned nodes for the cluster </a:t>
            </a:r>
          </a:p>
          <a:p>
            <a:pPr lvl="1"/>
            <a:r>
              <a:rPr lang="en-US" dirty="0" smtClean="0"/>
              <a:t>RF is the set of entire </a:t>
            </a:r>
            <a:r>
              <a:rPr lang="en-US" dirty="0" err="1" smtClean="0"/>
              <a:t>keyspace</a:t>
            </a:r>
            <a:r>
              <a:rPr lang="en-US" dirty="0" smtClean="0"/>
              <a:t>, or for each data center, if </a:t>
            </a:r>
            <a:r>
              <a:rPr lang="en-US" dirty="0" err="1" smtClean="0"/>
              <a:t>mutliple</a:t>
            </a:r>
            <a:endParaRPr lang="en-US" dirty="0" smtClean="0"/>
          </a:p>
          <a:p>
            <a:r>
              <a:rPr lang="en-US" dirty="0" smtClean="0"/>
              <a:t>Every write to every node is individually  time-stamped</a:t>
            </a:r>
          </a:p>
          <a:p>
            <a:r>
              <a:rPr lang="en-US" dirty="0" smtClean="0"/>
              <a:t>Replication factor is discussed further ahead </a:t>
            </a:r>
            <a:endParaRPr lang="en-US" dirty="0"/>
          </a:p>
        </p:txBody>
      </p:sp>
      <p:pic>
        <p:nvPicPr>
          <p:cNvPr id="4098" name="Picture 2" descr="C:\Users\mrudula\Desktop\6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37087" t="19816"/>
          <a:stretch>
            <a:fillRect/>
          </a:stretch>
        </p:blipFill>
        <p:spPr bwMode="auto">
          <a:xfrm>
            <a:off x="5181600" y="1447800"/>
            <a:ext cx="3654425" cy="3962400"/>
          </a:xfrm>
          <a:prstGeom prst="rect">
            <a:avLst/>
          </a:prstGeom>
          <a:noFill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76400"/>
            <a:ext cx="5238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524000"/>
            <a:ext cx="5238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3622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consistent hashing?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is stored on nodes in partitions, each identified by a unique token.</a:t>
            </a:r>
          </a:p>
          <a:p>
            <a:pPr lvl="1"/>
            <a:r>
              <a:rPr lang="en-US" dirty="0" smtClean="0"/>
              <a:t>Partition: a storage on a node. </a:t>
            </a:r>
          </a:p>
          <a:p>
            <a:pPr lvl="1"/>
            <a:r>
              <a:rPr lang="en-US" dirty="0" smtClean="0"/>
              <a:t>Token: integer value generated by a hashing algorithm, identifying a partition’s location within a cluster.</a:t>
            </a:r>
          </a:p>
          <a:p>
            <a:r>
              <a:rPr lang="en-US" dirty="0" smtClean="0"/>
              <a:t>The 2</a:t>
            </a:r>
            <a:r>
              <a:rPr lang="en-US" baseline="30000" dirty="0" smtClean="0"/>
              <a:t>64 </a:t>
            </a:r>
            <a:r>
              <a:rPr lang="en-US" dirty="0" smtClean="0"/>
              <a:t> value token range for a cluster is used as a single ring .</a:t>
            </a:r>
            <a:endParaRPr lang="en-US" baseline="30000" dirty="0"/>
          </a:p>
        </p:txBody>
      </p:sp>
      <p:pic>
        <p:nvPicPr>
          <p:cNvPr id="5122" name="Picture 2" descr="C:\Users\mrudula\Desktop\7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48348" t="8000" b="10000"/>
          <a:stretch>
            <a:fillRect/>
          </a:stretch>
        </p:blipFill>
        <p:spPr bwMode="auto">
          <a:xfrm>
            <a:off x="4876800" y="1752600"/>
            <a:ext cx="3806825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</a:t>
            </a:r>
            <a:r>
              <a:rPr lang="en-US" b="1" dirty="0" err="1"/>
              <a:t>NoSQL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53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Many of today’s online applications have database </a:t>
            </a:r>
            <a:r>
              <a:rPr lang="en-US" sz="2400" dirty="0" smtClean="0">
                <a:solidFill>
                  <a:schemeClr val="tx1"/>
                </a:solidFill>
              </a:rPr>
              <a:t> requirements </a:t>
            </a:r>
            <a:r>
              <a:rPr lang="en-US" sz="2400" dirty="0">
                <a:solidFill>
                  <a:schemeClr val="tx1"/>
                </a:solidFill>
              </a:rPr>
              <a:t>that exceed the capabilities of </a:t>
            </a:r>
            <a:r>
              <a:rPr lang="en-US" sz="2400" dirty="0" smtClean="0">
                <a:solidFill>
                  <a:schemeClr val="tx1"/>
                </a:solidFill>
              </a:rPr>
              <a:t>legacy relational databases.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The need for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/>
              <a:t>V</a:t>
            </a:r>
            <a:r>
              <a:rPr lang="en-US" sz="2200" dirty="0" smtClean="0">
                <a:solidFill>
                  <a:schemeClr val="tx1"/>
                </a:solidFill>
              </a:rPr>
              <a:t>ery low latency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/>
              <a:t>U</a:t>
            </a:r>
            <a:r>
              <a:rPr lang="en-US" sz="2200" dirty="0" smtClean="0">
                <a:solidFill>
                  <a:schemeClr val="tx1"/>
                </a:solidFill>
              </a:rPr>
              <a:t>nknown </a:t>
            </a:r>
            <a:r>
              <a:rPr lang="en-US" sz="2200" dirty="0">
                <a:solidFill>
                  <a:schemeClr val="tx1"/>
                </a:solidFill>
              </a:rPr>
              <a:t>levels of </a:t>
            </a:r>
            <a:r>
              <a:rPr lang="en-US" sz="2200" dirty="0" smtClean="0">
                <a:solidFill>
                  <a:schemeClr val="tx1"/>
                </a:solidFill>
              </a:rPr>
              <a:t>scale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/>
              <a:t>C</a:t>
            </a:r>
            <a:r>
              <a:rPr lang="en-US" sz="2200" dirty="0" smtClean="0">
                <a:solidFill>
                  <a:schemeClr val="tx1"/>
                </a:solidFill>
              </a:rPr>
              <a:t>ontinuous uptime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G</a:t>
            </a:r>
            <a:r>
              <a:rPr lang="en-US" sz="2400" dirty="0" smtClean="0">
                <a:solidFill>
                  <a:schemeClr val="tx1"/>
                </a:solidFill>
              </a:rPr>
              <a:t>lobal </a:t>
            </a:r>
            <a:r>
              <a:rPr lang="en-US" sz="2400" dirty="0">
                <a:solidFill>
                  <a:schemeClr val="tx1"/>
                </a:solidFill>
              </a:rPr>
              <a:t>distribution of </a:t>
            </a:r>
            <a:r>
              <a:rPr lang="en-US" sz="2400" dirty="0" smtClean="0">
                <a:solidFill>
                  <a:schemeClr val="tx1"/>
                </a:solidFill>
              </a:rPr>
              <a:t>data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he </a:t>
            </a:r>
            <a:r>
              <a:rPr lang="en-US" sz="2400" dirty="0">
                <a:solidFill>
                  <a:schemeClr val="tx1"/>
                </a:solidFill>
              </a:rPr>
              <a:t>ability both write and read data </a:t>
            </a:r>
            <a:r>
              <a:rPr lang="en-US" sz="2400" dirty="0" smtClean="0">
                <a:solidFill>
                  <a:schemeClr val="tx1"/>
                </a:solidFill>
              </a:rPr>
              <a:t>anywhere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Reducing </a:t>
            </a:r>
            <a:r>
              <a:rPr lang="en-US" sz="2400" dirty="0">
                <a:solidFill>
                  <a:schemeClr val="tx1"/>
                </a:solidFill>
              </a:rPr>
              <a:t>both software and operational </a:t>
            </a:r>
            <a:r>
              <a:rPr lang="en-US" sz="2400" dirty="0" smtClean="0">
                <a:solidFill>
                  <a:schemeClr val="tx1"/>
                </a:solidFill>
              </a:rPr>
              <a:t>costs</a:t>
            </a:r>
          </a:p>
          <a:p>
            <a:pPr algn="l"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Replication is configured at the </a:t>
            </a:r>
            <a:r>
              <a:rPr lang="en-US" dirty="0" err="1"/>
              <a:t>keyspace</a:t>
            </a:r>
            <a:r>
              <a:rPr lang="en-US" dirty="0"/>
              <a:t> level, allowing different </a:t>
            </a:r>
            <a:r>
              <a:rPr lang="en-US" dirty="0" err="1"/>
              <a:t>keyspaces</a:t>
            </a:r>
            <a:r>
              <a:rPr lang="en-US" dirty="0"/>
              <a:t> to have different replication models</a:t>
            </a:r>
            <a:r>
              <a:rPr lang="en-US" dirty="0" smtClean="0"/>
              <a:t>.</a:t>
            </a:r>
          </a:p>
          <a:p>
            <a:r>
              <a:rPr lang="en-US" dirty="0"/>
              <a:t>Cassandra is able to replicate data to multiple nodes in a cluster, which helps ensure reliability, continuous availability, and fast I/O operations. </a:t>
            </a:r>
            <a:endParaRPr lang="en-US" dirty="0" smtClean="0"/>
          </a:p>
          <a:p>
            <a:r>
              <a:rPr lang="en-US" dirty="0"/>
              <a:t>The total number of data copies that are replicated is referred to as the </a:t>
            </a:r>
            <a:r>
              <a:rPr lang="en-US" i="1" dirty="0"/>
              <a:t>replication factor</a:t>
            </a:r>
            <a:r>
              <a:rPr lang="en-US" dirty="0" smtClean="0"/>
              <a:t>.</a:t>
            </a:r>
          </a:p>
          <a:p>
            <a:r>
              <a:rPr lang="en-US" dirty="0"/>
              <a:t>Once a </a:t>
            </a:r>
            <a:r>
              <a:rPr lang="en-US" dirty="0" err="1"/>
              <a:t>keyspace</a:t>
            </a:r>
            <a:r>
              <a:rPr lang="en-US" dirty="0"/>
              <a:t> and its replication have been created, Cassandra automatically maintains that replication even when nodes are removed, added, or fail.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does the </a:t>
            </a:r>
            <a:r>
              <a:rPr lang="en-US" b="1" dirty="0" err="1" smtClean="0"/>
              <a:t>keyspace</a:t>
            </a:r>
            <a:r>
              <a:rPr lang="en-US" b="1" dirty="0" smtClean="0"/>
              <a:t> </a:t>
            </a:r>
            <a:r>
              <a:rPr lang="en-US" b="1" dirty="0" err="1" smtClean="0"/>
              <a:t>imapact</a:t>
            </a:r>
            <a:r>
              <a:rPr lang="en-US" b="1" dirty="0" smtClean="0"/>
              <a:t> replication?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Replication factor is configured when a </a:t>
            </a:r>
            <a:r>
              <a:rPr lang="en-US" dirty="0" err="1" smtClean="0"/>
              <a:t>keyspace</a:t>
            </a:r>
            <a:r>
              <a:rPr lang="en-US" dirty="0" smtClean="0"/>
              <a:t> is created.</a:t>
            </a:r>
          </a:p>
          <a:p>
            <a:pPr lvl="1"/>
            <a:r>
              <a:rPr lang="en-US" dirty="0" err="1" smtClean="0"/>
              <a:t>SimpleStrategy</a:t>
            </a:r>
            <a:r>
              <a:rPr lang="en-US" dirty="0" smtClean="0"/>
              <a:t> (learning use only) – one factor for entire cluster.</a:t>
            </a:r>
          </a:p>
          <a:p>
            <a:pPr lvl="2"/>
            <a:r>
              <a:rPr lang="en-US" dirty="0" smtClean="0"/>
              <a:t>Assigned as “</a:t>
            </a:r>
            <a:r>
              <a:rPr lang="en-US" dirty="0" err="1" smtClean="0"/>
              <a:t>replication_factor</a:t>
            </a:r>
            <a:r>
              <a:rPr lang="en-US" dirty="0" smtClean="0"/>
              <a:t>”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594360" lvl="2" indent="0">
              <a:buNone/>
            </a:pPr>
            <a:endParaRPr lang="en-US" dirty="0" smtClean="0"/>
          </a:p>
          <a:p>
            <a:pPr marL="594360" lvl="2" indent="0">
              <a:buNone/>
            </a:pPr>
            <a:endParaRPr lang="en-US" dirty="0" smtClean="0"/>
          </a:p>
          <a:p>
            <a:pPr marL="320040" lvl="1" indent="0"/>
            <a:r>
              <a:rPr lang="en-US" dirty="0" err="1" smtClean="0"/>
              <a:t>NetworkTopologyStrategy</a:t>
            </a:r>
            <a:r>
              <a:rPr lang="en-US" dirty="0" smtClean="0"/>
              <a:t> – separate factor for each data center      in cluster</a:t>
            </a:r>
          </a:p>
          <a:p>
            <a:pPr marL="868680" lvl="3" indent="0">
              <a:buNone/>
            </a:pPr>
            <a:r>
              <a:rPr lang="en-US" dirty="0" smtClean="0"/>
              <a:t>	assigned by data center id (as also used in </a:t>
            </a:r>
            <a:r>
              <a:rPr lang="en-US" dirty="0" err="1" smtClean="0"/>
              <a:t>cassandra-rackdc.properties</a:t>
            </a:r>
            <a:r>
              <a:rPr lang="en-US" dirty="0" smtClean="0"/>
              <a:t>)</a:t>
            </a:r>
          </a:p>
          <a:p>
            <a:pPr marL="868680" lvl="3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6313" y="3200400"/>
            <a:ext cx="71913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0"/>
            <a:ext cx="72104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048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does a coordinator forward write requests?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target table’s </a:t>
            </a:r>
            <a:r>
              <a:rPr lang="en-US" dirty="0" err="1" smtClean="0"/>
              <a:t>keyspace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determines</a:t>
            </a:r>
          </a:p>
          <a:p>
            <a:pPr marL="274320" lvl="1" indent="0"/>
            <a:r>
              <a:rPr lang="en-US" dirty="0" smtClean="0"/>
              <a:t>Replication  factor - how many replicas to make of each partition</a:t>
            </a:r>
          </a:p>
          <a:p>
            <a:pPr marL="274320" lvl="1" indent="0"/>
            <a:r>
              <a:rPr lang="en-US" dirty="0" smtClean="0"/>
              <a:t>Replication strategy – on which node each replica be placed</a:t>
            </a:r>
          </a:p>
          <a:p>
            <a:pPr marL="0" indent="0"/>
            <a:r>
              <a:rPr lang="en-US" dirty="0" smtClean="0"/>
              <a:t>All partitions are “replicas”, there are no originals</a:t>
            </a:r>
          </a:p>
          <a:p>
            <a:pPr marL="274320" lvl="1" indent="0"/>
            <a:r>
              <a:rPr lang="en-US" dirty="0" smtClean="0"/>
              <a:t>First replica – placed on the node owning its tokens primary range</a:t>
            </a:r>
          </a:p>
          <a:p>
            <a:pPr marL="274320" lvl="1" indent="0"/>
            <a:r>
              <a:rPr lang="en-US" dirty="0" smtClean="0"/>
              <a:t>(Subsequent) replicas (if RF &gt; 1) – placed in “secondary range” of other nodes, per the replication strategy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2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 l="37087" t="16382"/>
          <a:stretch>
            <a:fillRect/>
          </a:stretch>
        </p:blipFill>
        <p:spPr>
          <a:xfrm>
            <a:off x="4800600" y="1524000"/>
            <a:ext cx="3883025" cy="3733800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447800"/>
            <a:ext cx="685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9812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886200"/>
            <a:ext cx="5238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179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does a coordinator forward write requests?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target table’s </a:t>
            </a:r>
            <a:r>
              <a:rPr lang="en-US" dirty="0" err="1" smtClean="0"/>
              <a:t>keyspace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determines</a:t>
            </a:r>
          </a:p>
          <a:p>
            <a:pPr marL="274320" lvl="1" indent="0"/>
            <a:r>
              <a:rPr lang="en-US" dirty="0" smtClean="0"/>
              <a:t>Replication  factor - how many replicas to make of each partition</a:t>
            </a:r>
          </a:p>
          <a:p>
            <a:pPr marL="274320" lvl="1" indent="0"/>
            <a:r>
              <a:rPr lang="en-US" dirty="0" smtClean="0"/>
              <a:t>Replication strategy – on which node each replica be placed</a:t>
            </a:r>
          </a:p>
          <a:p>
            <a:pPr marL="0" indent="0"/>
            <a:r>
              <a:rPr lang="en-US" dirty="0" smtClean="0"/>
              <a:t>All partitions are “replicas”, there are no originals</a:t>
            </a:r>
          </a:p>
          <a:p>
            <a:pPr marL="274320" lvl="1" indent="0"/>
            <a:r>
              <a:rPr lang="en-US" dirty="0" smtClean="0"/>
              <a:t>First replica – placed on the node owning its tokens primary range</a:t>
            </a:r>
          </a:p>
          <a:p>
            <a:pPr marL="274320" lvl="1" indent="0"/>
            <a:r>
              <a:rPr lang="en-US" dirty="0" smtClean="0"/>
              <a:t>(Subsequent) replicas (if RF &gt; 1) – placed in “secondary range” of other nodes, per the replication strategy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447800"/>
            <a:ext cx="685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9812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3886200"/>
            <a:ext cx="5238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mrudula\Desktop\New folder (2)\4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 l="11441" t="13071" r="1725"/>
          <a:stretch>
            <a:fillRect/>
          </a:stretch>
        </p:blipFill>
        <p:spPr bwMode="auto">
          <a:xfrm>
            <a:off x="4933950" y="2209800"/>
            <a:ext cx="3676650" cy="3232792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21336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179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is data replicated among nodes?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SimpleStrategy</a:t>
            </a:r>
            <a:r>
              <a:rPr lang="en-US" dirty="0" smtClean="0"/>
              <a:t> – create replicas on nodes subsequent to the primary range node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Replication factor of 3 is a recommended minimum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3200400" cy="92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mrudula\Desktop\New folder (2)\3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 l="37087" t="10665"/>
          <a:stretch>
            <a:fillRect/>
          </a:stretch>
        </p:blipFill>
        <p:spPr bwMode="auto">
          <a:xfrm>
            <a:off x="4876800" y="1524000"/>
            <a:ext cx="3806825" cy="356586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1752600"/>
            <a:ext cx="5238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218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is data replicated among nodes</a:t>
            </a:r>
            <a:r>
              <a:rPr lang="en-US" b="1" dirty="0" smtClean="0"/>
              <a:t>?(cont..)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NetworkTopologyStrategy</a:t>
            </a:r>
            <a:r>
              <a:rPr lang="en-US" dirty="0" smtClean="0"/>
              <a:t> – distribute replicas across racks and data centers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09800"/>
            <a:ext cx="35814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mrudula\Desktop\New folder (2)\5.PNG"/>
          <p:cNvPicPr>
            <a:picLocks noChangeAspect="1" noChangeArrowheads="1"/>
          </p:cNvPicPr>
          <p:nvPr/>
        </p:nvPicPr>
        <p:blipFill>
          <a:blip r:embed="rId3" cstate="print"/>
          <a:srcRect l="5108" t="12570" b="1480"/>
          <a:stretch>
            <a:fillRect/>
          </a:stretch>
        </p:blipFill>
        <p:spPr bwMode="auto">
          <a:xfrm>
            <a:off x="1295400" y="3276600"/>
            <a:ext cx="7087121" cy="3276600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352800"/>
            <a:ext cx="3048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0896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is data replicated among nodes</a:t>
            </a:r>
            <a:r>
              <a:rPr lang="en-US" b="1" dirty="0" smtClean="0"/>
              <a:t>?(cont..)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NetworkTopologyStrategy</a:t>
            </a:r>
            <a:r>
              <a:rPr lang="en-US" dirty="0" smtClean="0"/>
              <a:t> – distribute replicas across racks and data centers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09800"/>
            <a:ext cx="35814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352800"/>
            <a:ext cx="3048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mrudula\Desktop\New folder (2)\6.PNG"/>
          <p:cNvPicPr>
            <a:picLocks noChangeAspect="1" noChangeArrowheads="1"/>
          </p:cNvPicPr>
          <p:nvPr/>
        </p:nvPicPr>
        <p:blipFill>
          <a:blip r:embed="rId4" cstate="print"/>
          <a:srcRect t="12135"/>
          <a:stretch>
            <a:fillRect/>
          </a:stretch>
        </p:blipFill>
        <p:spPr bwMode="auto">
          <a:xfrm>
            <a:off x="762000" y="3200400"/>
            <a:ext cx="7497222" cy="3505200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200400"/>
            <a:ext cx="327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0896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hinted handoff?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recovery mechanism for writes targeting offline nodes.</a:t>
            </a:r>
          </a:p>
          <a:p>
            <a:r>
              <a:rPr lang="en-US" dirty="0" smtClean="0"/>
              <a:t>Coordinator can store a hinted handoff if target node for a write</a:t>
            </a:r>
          </a:p>
          <a:p>
            <a:pPr lvl="1"/>
            <a:r>
              <a:rPr lang="en-US" dirty="0" smtClean="0"/>
              <a:t>Is known to be down, or</a:t>
            </a:r>
          </a:p>
          <a:p>
            <a:pPr lvl="1"/>
            <a:r>
              <a:rPr lang="en-US" dirty="0" smtClean="0"/>
              <a:t>Fails to acknowledge</a:t>
            </a:r>
          </a:p>
          <a:p>
            <a:pPr marL="45720" indent="0"/>
            <a:r>
              <a:rPr lang="en-US" dirty="0" smtClean="0"/>
              <a:t>Coordinator stores the hint in its </a:t>
            </a:r>
            <a:r>
              <a:rPr lang="en-US" dirty="0" err="1" smtClean="0"/>
              <a:t>system.hints</a:t>
            </a:r>
            <a:r>
              <a:rPr lang="en-US" dirty="0" smtClean="0"/>
              <a:t> table</a:t>
            </a:r>
          </a:p>
          <a:p>
            <a:pPr marL="45720" indent="0"/>
            <a:r>
              <a:rPr lang="en-US" dirty="0" smtClean="0"/>
              <a:t>The write is replayed when the target node comes online</a:t>
            </a:r>
            <a:endParaRPr lang="en-US" dirty="0"/>
          </a:p>
          <a:p>
            <a:pPr lvl="1"/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</p:txBody>
      </p:sp>
      <p:pic>
        <p:nvPicPr>
          <p:cNvPr id="6146" name="Picture 2" descr="C:\Users\mrudula\Desktop\New folder (2)\7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37087" t="16155"/>
          <a:stretch>
            <a:fillRect/>
          </a:stretch>
        </p:blipFill>
        <p:spPr bwMode="auto">
          <a:xfrm>
            <a:off x="4953000" y="1828800"/>
            <a:ext cx="3883025" cy="3505200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752600"/>
            <a:ext cx="762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1" y="1600200"/>
            <a:ext cx="38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444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hinted handoff?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recovery mechanism for writes targeting offline nodes.</a:t>
            </a:r>
          </a:p>
          <a:p>
            <a:r>
              <a:rPr lang="en-US" dirty="0" smtClean="0"/>
              <a:t>Coordinator can store a hinted handoff if target node for a write</a:t>
            </a:r>
          </a:p>
          <a:p>
            <a:pPr lvl="1"/>
            <a:r>
              <a:rPr lang="en-US" dirty="0" smtClean="0"/>
              <a:t>Is known to be down, or</a:t>
            </a:r>
          </a:p>
          <a:p>
            <a:pPr lvl="1"/>
            <a:r>
              <a:rPr lang="en-US" dirty="0" smtClean="0"/>
              <a:t>Fails to acknowledge</a:t>
            </a:r>
          </a:p>
          <a:p>
            <a:pPr marL="45720" indent="0"/>
            <a:r>
              <a:rPr lang="en-US" dirty="0" smtClean="0"/>
              <a:t>Coordinator stores the hint in its </a:t>
            </a:r>
            <a:r>
              <a:rPr lang="en-US" dirty="0" err="1" smtClean="0"/>
              <a:t>system.hints</a:t>
            </a:r>
            <a:r>
              <a:rPr lang="en-US" dirty="0" smtClean="0"/>
              <a:t> table</a:t>
            </a:r>
          </a:p>
          <a:p>
            <a:pPr marL="45720" indent="0"/>
            <a:r>
              <a:rPr lang="en-US" dirty="0" smtClean="0"/>
              <a:t>The write is replayed when the target node comes online</a:t>
            </a:r>
            <a:endParaRPr lang="en-US" dirty="0"/>
          </a:p>
          <a:p>
            <a:pPr lvl="1"/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752600"/>
            <a:ext cx="762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1600200"/>
            <a:ext cx="38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295400"/>
            <a:ext cx="685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52400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 descr="C:\Users\mrudula\Desktop\New folder (2)\8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 l="37087" t="16773"/>
          <a:stretch>
            <a:fillRect/>
          </a:stretch>
        </p:blipFill>
        <p:spPr bwMode="auto">
          <a:xfrm>
            <a:off x="4800600" y="1828800"/>
            <a:ext cx="3883025" cy="3581400"/>
          </a:xfrm>
          <a:prstGeom prst="rect">
            <a:avLst/>
          </a:prstGeom>
          <a:noFill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676400"/>
            <a:ext cx="609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676400"/>
            <a:ext cx="5238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444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hinted handoff?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recovery mechanism for writes targeting offline nodes.</a:t>
            </a:r>
          </a:p>
          <a:p>
            <a:r>
              <a:rPr lang="en-US" dirty="0" smtClean="0"/>
              <a:t>Coordinator can store a hinted handoff if target node for a write</a:t>
            </a:r>
          </a:p>
          <a:p>
            <a:pPr lvl="1"/>
            <a:r>
              <a:rPr lang="en-US" dirty="0" smtClean="0"/>
              <a:t>Is known to be down, or</a:t>
            </a:r>
          </a:p>
          <a:p>
            <a:pPr lvl="1"/>
            <a:r>
              <a:rPr lang="en-US" dirty="0" smtClean="0"/>
              <a:t>Fails to acknowledge</a:t>
            </a:r>
          </a:p>
          <a:p>
            <a:pPr marL="45720" indent="0"/>
            <a:r>
              <a:rPr lang="en-US" dirty="0" smtClean="0"/>
              <a:t>Coordinator stores the hint in its </a:t>
            </a:r>
            <a:r>
              <a:rPr lang="en-US" dirty="0" err="1" smtClean="0"/>
              <a:t>system.hints</a:t>
            </a:r>
            <a:r>
              <a:rPr lang="en-US" dirty="0" smtClean="0"/>
              <a:t> table</a:t>
            </a:r>
          </a:p>
          <a:p>
            <a:pPr marL="45720" indent="0"/>
            <a:r>
              <a:rPr lang="en-US" dirty="0" smtClean="0"/>
              <a:t>The write is replayed when the target node comes online</a:t>
            </a:r>
            <a:endParaRPr lang="en-US" dirty="0"/>
          </a:p>
          <a:p>
            <a:pPr lvl="1"/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752600"/>
            <a:ext cx="762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1600200"/>
            <a:ext cx="38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295400"/>
            <a:ext cx="685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52400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 descr="C:\Users\mrudula\Desktop\New folder (2)\9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 l="10669" t="7107"/>
          <a:stretch>
            <a:fillRect/>
          </a:stretch>
        </p:blipFill>
        <p:spPr bwMode="auto">
          <a:xfrm>
            <a:off x="4648200" y="1752600"/>
            <a:ext cx="4035425" cy="3810000"/>
          </a:xfrm>
          <a:prstGeom prst="rect">
            <a:avLst/>
          </a:prstGeom>
          <a:noFill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752600"/>
            <a:ext cx="685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9812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8100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444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NoSQL</a:t>
            </a:r>
            <a:r>
              <a:rPr lang="en-US" b="1" dirty="0" smtClean="0"/>
              <a:t>?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447800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Non-relational databases use new and potentially unfamiliar architectures and data models. </a:t>
            </a:r>
          </a:p>
          <a:p>
            <a:r>
              <a:rPr lang="en-US" sz="2800" dirty="0" smtClean="0"/>
              <a:t>To satisfy the requirements of modern online applications, these new databases must make trade-offs as dictated by the </a:t>
            </a:r>
            <a:r>
              <a:rPr lang="en-US" sz="2800" dirty="0" smtClean="0">
                <a:hlinkClick r:id="rId2"/>
              </a:rPr>
              <a:t>CAP theorem</a:t>
            </a:r>
            <a:r>
              <a:rPr lang="en-US" sz="2800" dirty="0" smtClean="0"/>
              <a:t>. </a:t>
            </a:r>
          </a:p>
          <a:p>
            <a:r>
              <a:rPr lang="en-US" sz="2800" dirty="0" smtClean="0"/>
              <a:t>These trade-offs have far-reaching consequences, among them a sacrifice of traditional relational database features like automatic table joins and ACID transactions. </a:t>
            </a:r>
          </a:p>
          <a:p>
            <a:r>
              <a:rPr lang="en-US" sz="2800" dirty="0" smtClean="0"/>
              <a:t>In the majority of cases, these trade-offs are well worth it.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Transaction </a:t>
            </a:r>
            <a:r>
              <a:rPr lang="en-US" b="1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While Cassandra does not support ACID transactions like most legacy relational databases, it does offer the “AID” portion of ACID. </a:t>
            </a:r>
            <a:endParaRPr lang="en-US" dirty="0" smtClean="0"/>
          </a:p>
          <a:p>
            <a:r>
              <a:rPr lang="en-US" dirty="0"/>
              <a:t>The “C” of ACID—​consistency—​does not apply to Cassandra, as there is no concept of referential integrity or foreign keys</a:t>
            </a:r>
            <a:r>
              <a:rPr lang="en-US" dirty="0" smtClean="0"/>
              <a:t>.</a:t>
            </a:r>
          </a:p>
          <a:p>
            <a:r>
              <a:rPr lang="en-US" dirty="0"/>
              <a:t>Cassandra offers tunable data consistency across a database cluster</a:t>
            </a:r>
            <a:r>
              <a:rPr lang="en-US" dirty="0" smtClean="0"/>
              <a:t>.</a:t>
            </a:r>
          </a:p>
          <a:p>
            <a:r>
              <a:rPr lang="en-US" dirty="0"/>
              <a:t>Tunable data consistency is supported across single or multiple data </a:t>
            </a:r>
            <a:r>
              <a:rPr lang="en-US" dirty="0" smtClean="0"/>
              <a:t>centers.</a:t>
            </a:r>
          </a:p>
          <a:p>
            <a:r>
              <a:rPr lang="en-US" dirty="0"/>
              <a:t>Consistency is configurable on a per-query basis, meaning you can decide how strong or eventual consistency should be per SELECT, INSERT, UPDATE, and DELETE operation</a:t>
            </a:r>
            <a:r>
              <a:rPr lang="en-US" dirty="0" smtClean="0"/>
              <a:t>.</a:t>
            </a:r>
          </a:p>
          <a:p>
            <a:r>
              <a:rPr lang="en-US" dirty="0"/>
              <a:t>For example, if you need a particular transaction to be available on all nodes throughout the world, you can specify that all nodes must respond before a transaction is marked complete.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Consistency?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676400"/>
            <a:ext cx="374904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partition key determines which nodes are sent any given request</a:t>
            </a:r>
          </a:p>
          <a:p>
            <a:pPr lvl="1"/>
            <a:r>
              <a:rPr lang="en-US" dirty="0" smtClean="0"/>
              <a:t>Consistency Level – sets the how many of the nodes to be sent a given request must acknowledge that request , for a response to be returned to the client</a:t>
            </a:r>
          </a:p>
          <a:p>
            <a:r>
              <a:rPr lang="en-US" dirty="0" smtClean="0"/>
              <a:t>The meaning varies by type</a:t>
            </a:r>
          </a:p>
          <a:p>
            <a:pPr lvl="1"/>
            <a:r>
              <a:rPr lang="en-US" dirty="0" smtClean="0"/>
              <a:t>Write request – how many nodes must acknowledge they received and wrote the write request?</a:t>
            </a:r>
          </a:p>
          <a:p>
            <a:pPr lvl="1"/>
            <a:r>
              <a:rPr lang="en-US" dirty="0" smtClean="0"/>
              <a:t>Read request – how many nodes must acknowledge by sending their most recent copy of the data?</a:t>
            </a:r>
            <a:endParaRPr lang="en-US" dirty="0"/>
          </a:p>
        </p:txBody>
      </p:sp>
      <p:pic>
        <p:nvPicPr>
          <p:cNvPr id="9218" name="Picture 2" descr="C:\Users\mrudula\Desktop\New folder (2)\10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37087" t="22585"/>
          <a:stretch>
            <a:fillRect/>
          </a:stretch>
        </p:blipFill>
        <p:spPr bwMode="auto">
          <a:xfrm>
            <a:off x="4876800" y="1447800"/>
            <a:ext cx="3806825" cy="3675756"/>
          </a:xfrm>
          <a:prstGeom prst="rect">
            <a:avLst/>
          </a:prstGeom>
          <a:noFill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828800"/>
            <a:ext cx="685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447800"/>
            <a:ext cx="1219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3863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r>
              <a:rPr lang="en-US" b="1" dirty="0" smtClean="0"/>
              <a:t>What is Consistency?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676400"/>
            <a:ext cx="374904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partition key determines which nodes are sent any given request</a:t>
            </a:r>
          </a:p>
          <a:p>
            <a:pPr lvl="1"/>
            <a:r>
              <a:rPr lang="en-US" dirty="0" smtClean="0"/>
              <a:t>Consistency Level – sets the how many of the nodes to be sent a given request must acknowledge that request , for a response to be returned to the client</a:t>
            </a:r>
          </a:p>
          <a:p>
            <a:r>
              <a:rPr lang="en-US" dirty="0" smtClean="0"/>
              <a:t>The meaning varies by type</a:t>
            </a:r>
          </a:p>
          <a:p>
            <a:pPr lvl="1"/>
            <a:r>
              <a:rPr lang="en-US" dirty="0" smtClean="0"/>
              <a:t>Write request – how many nodes must acknowledge they received and wrote the write request?</a:t>
            </a:r>
          </a:p>
          <a:p>
            <a:pPr lvl="1"/>
            <a:r>
              <a:rPr lang="en-US" dirty="0" smtClean="0"/>
              <a:t>Read request – how many nodes must acknowledge by sending their most recent copy of the data?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828800"/>
            <a:ext cx="685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447800"/>
            <a:ext cx="1219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C:\Users\mrudula\Desktop\New folder (2)\11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 l="8637" t="6420"/>
          <a:stretch>
            <a:fillRect/>
          </a:stretch>
        </p:blipFill>
        <p:spPr bwMode="auto">
          <a:xfrm>
            <a:off x="5257800" y="2286000"/>
            <a:ext cx="3425825" cy="3108871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209800"/>
            <a:ext cx="762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2209800"/>
            <a:ext cx="60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3863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consistency levels are available?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742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do you set consistency for request?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default consistency level for all requests is ONE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cqlsh</a:t>
            </a:r>
            <a:r>
              <a:rPr lang="en-US" dirty="0" smtClean="0"/>
              <a:t>, the CONSISTENCY command modifies this value for all subsequent requests during the same </a:t>
            </a:r>
            <a:r>
              <a:rPr lang="en-US" dirty="0" err="1" smtClean="0"/>
              <a:t>cqlsh</a:t>
            </a:r>
            <a:r>
              <a:rPr lang="en-US" dirty="0" smtClean="0"/>
              <a:t> session</a:t>
            </a:r>
          </a:p>
          <a:p>
            <a:pPr lvl="1"/>
            <a:r>
              <a:rPr lang="en-US" dirty="0" smtClean="0"/>
              <a:t>In client drivers, a </a:t>
            </a:r>
            <a:r>
              <a:rPr lang="en-US" dirty="0" err="1" smtClean="0"/>
              <a:t>ConsistencyLevel</a:t>
            </a:r>
            <a:r>
              <a:rPr lang="en-US" dirty="0" smtClean="0"/>
              <a:t> constant is passed as part of each request</a:t>
            </a:r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1400"/>
            <a:ext cx="88392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3930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What is immediate vs. eventual consistency?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For give any read,  how likely is it the data may be stale?</a:t>
            </a:r>
          </a:p>
          <a:p>
            <a:r>
              <a:rPr lang="en-US" dirty="0" smtClean="0"/>
              <a:t>Immediate Consistency – reads always return the most recent data</a:t>
            </a:r>
          </a:p>
          <a:p>
            <a:pPr lvl="1"/>
            <a:r>
              <a:rPr lang="en-US" dirty="0" smtClean="0"/>
              <a:t>Consistency level ALL guarantees immediate consistency, because all replica nodes are checked and compared before a result is returned</a:t>
            </a:r>
          </a:p>
          <a:p>
            <a:pPr lvl="1"/>
            <a:r>
              <a:rPr lang="en-US" dirty="0" smtClean="0"/>
              <a:t>Highest latency because all replicas are checked and compared </a:t>
            </a:r>
          </a:p>
          <a:p>
            <a:r>
              <a:rPr lang="en-US" dirty="0" smtClean="0"/>
              <a:t>Eventual Consistency – reads may return stale data</a:t>
            </a:r>
          </a:p>
          <a:p>
            <a:pPr lvl="1"/>
            <a:r>
              <a:rPr lang="en-US" dirty="0" smtClean="0"/>
              <a:t>Consistency level ONE carries the highest risk of stale data, because only one replica node is checked before a result is returned</a:t>
            </a:r>
          </a:p>
          <a:p>
            <a:pPr lvl="1"/>
            <a:r>
              <a:rPr lang="en-US" dirty="0" smtClean="0"/>
              <a:t>Lowest latency because the response from one replica is immediately returned</a:t>
            </a:r>
          </a:p>
          <a:p>
            <a:pPr lvl="1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41281" y="5257800"/>
            <a:ext cx="66198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466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does it mean to tune consistency?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Reads and writes may each be set to a specific consistency level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3581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 descr="C:\Users\mrudula\Desktop\New folder (2)\15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 l="37087" t="8369"/>
          <a:stretch>
            <a:fillRect/>
          </a:stretch>
        </p:blipFill>
        <p:spPr bwMode="auto">
          <a:xfrm>
            <a:off x="4724400" y="1219200"/>
            <a:ext cx="3959225" cy="3887379"/>
          </a:xfrm>
          <a:prstGeom prst="rect">
            <a:avLst/>
          </a:prstGeom>
          <a:noFill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V="1">
            <a:off x="4648200" y="1371600"/>
            <a:ext cx="12192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527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does it mean to tune consistency?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Reads and writes may each be set to a specific consistency level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3581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4648200" y="1371600"/>
            <a:ext cx="12192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 descr="C:\Users\mrudula\Desktop\New folder (2)\16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295400"/>
            <a:ext cx="4035425" cy="4362279"/>
          </a:xfrm>
          <a:prstGeom prst="rect">
            <a:avLst/>
          </a:prstGeom>
          <a:noFill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1143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0668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527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does it mean to tune consistency?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Reads and writes may each be set to a specific consistency level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3581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4648200" y="1371600"/>
            <a:ext cx="12192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1143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0668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 descr="C:\Users\mrudula\Desktop\New folder (2)\17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 l="8637" t="3518"/>
          <a:stretch>
            <a:fillRect/>
          </a:stretch>
        </p:blipFill>
        <p:spPr bwMode="auto">
          <a:xfrm>
            <a:off x="5257800" y="1981200"/>
            <a:ext cx="3425825" cy="3637834"/>
          </a:xfrm>
          <a:prstGeom prst="rect">
            <a:avLst/>
          </a:prstGeom>
          <a:noFill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057400"/>
            <a:ext cx="99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527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does it mean to tune consistency?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Reads and writes may each be set to a specific consistency level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3581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4648200" y="1371600"/>
            <a:ext cx="12192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1143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066800"/>
            <a:ext cx="5238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057400"/>
            <a:ext cx="99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 descr="C:\Users\mrudula\Desktop\New folder (2)\18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 l="8637" t="1042"/>
          <a:stretch>
            <a:fillRect/>
          </a:stretch>
        </p:blipFill>
        <p:spPr bwMode="auto">
          <a:xfrm>
            <a:off x="5257800" y="1905000"/>
            <a:ext cx="3425825" cy="3696522"/>
          </a:xfrm>
          <a:prstGeom prst="rect">
            <a:avLst/>
          </a:prstGeom>
          <a:noFill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057400"/>
            <a:ext cx="99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527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CAP Theorem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distributed systems, </a:t>
            </a:r>
            <a:r>
              <a:rPr lang="en-US" b="1" i="1" dirty="0" smtClean="0"/>
              <a:t>consistency</a:t>
            </a:r>
            <a:r>
              <a:rPr lang="en-US" i="1" dirty="0" smtClean="0"/>
              <a:t>, </a:t>
            </a:r>
            <a:r>
              <a:rPr lang="en-US" b="1" i="1" dirty="0" smtClean="0"/>
              <a:t>availability</a:t>
            </a:r>
            <a:r>
              <a:rPr lang="en-US" dirty="0" smtClean="0"/>
              <a:t>, and </a:t>
            </a:r>
            <a:r>
              <a:rPr lang="en-US" b="1" i="1" dirty="0" smtClean="0"/>
              <a:t>partition</a:t>
            </a:r>
            <a:r>
              <a:rPr lang="en-US" i="1" dirty="0" smtClean="0"/>
              <a:t> </a:t>
            </a:r>
            <a:r>
              <a:rPr lang="en-US" b="1" i="1" dirty="0" smtClean="0"/>
              <a:t>tolerance</a:t>
            </a:r>
            <a:r>
              <a:rPr lang="en-US" i="1" dirty="0" smtClean="0"/>
              <a:t> </a:t>
            </a:r>
            <a:r>
              <a:rPr lang="en-US" dirty="0" smtClean="0"/>
              <a:t>exists in a  mutually dependent relationship. Pick any two. </a:t>
            </a:r>
          </a:p>
          <a:p>
            <a:endParaRPr lang="en-US" dirty="0"/>
          </a:p>
        </p:txBody>
      </p:sp>
      <p:pic>
        <p:nvPicPr>
          <p:cNvPr id="4" name="Picture 2" descr="C:\Users\Ramesh Mannava\Downloads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667000"/>
            <a:ext cx="8230174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is server clock synchronization significant?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Clock synchronization across nodes is critical because</a:t>
            </a:r>
          </a:p>
          <a:p>
            <a:pPr lvl="1"/>
            <a:r>
              <a:rPr lang="en-US" dirty="0" smtClean="0"/>
              <a:t>Every write to any column includes column name, column value, and timestamp since epoch(I/I/70)</a:t>
            </a:r>
          </a:p>
          <a:p>
            <a:pPr lvl="1"/>
            <a:r>
              <a:rPr lang="en-US" dirty="0" smtClean="0"/>
              <a:t>The most recently written data is returned to the client </a:t>
            </a:r>
            <a:endParaRPr lang="en-US" dirty="0"/>
          </a:p>
        </p:txBody>
      </p:sp>
      <p:pic>
        <p:nvPicPr>
          <p:cNvPr id="15362" name="Picture 2" descr="C:\Users\mrudula\Desktop\New folder (2)\19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37087" t="19268"/>
          <a:stretch>
            <a:fillRect/>
          </a:stretch>
        </p:blipFill>
        <p:spPr bwMode="auto">
          <a:xfrm>
            <a:off x="4724400" y="1447800"/>
            <a:ext cx="3883025" cy="4030738"/>
          </a:xfrm>
          <a:prstGeom prst="rect">
            <a:avLst/>
          </a:prstGeom>
          <a:noFill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524000"/>
            <a:ext cx="762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3761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is server clock synchronization significant?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Clock synchronization across nodes is critical because</a:t>
            </a:r>
          </a:p>
          <a:p>
            <a:pPr lvl="1"/>
            <a:r>
              <a:rPr lang="en-US" dirty="0" smtClean="0"/>
              <a:t>Every write to any column includes column name, column value, and timestamp since epoch(I/I/70)</a:t>
            </a:r>
          </a:p>
          <a:p>
            <a:pPr lvl="1"/>
            <a:r>
              <a:rPr lang="en-US" dirty="0" smtClean="0"/>
              <a:t>The most recently written data is returned to the client 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524000"/>
            <a:ext cx="762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mrudula\Desktop\New folder (2)\20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 l="12701" t="9049" r="3980"/>
          <a:stretch>
            <a:fillRect/>
          </a:stretch>
        </p:blipFill>
        <p:spPr bwMode="auto">
          <a:xfrm>
            <a:off x="4800600" y="1066800"/>
            <a:ext cx="3886200" cy="4341677"/>
          </a:xfrm>
          <a:prstGeom prst="rect">
            <a:avLst/>
          </a:prstGeom>
          <a:noFill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143000"/>
            <a:ext cx="685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3761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do you choose a consistency level?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any given scenario, is the value of immediate consistency worth the latency cost?</a:t>
            </a:r>
          </a:p>
          <a:p>
            <a:pPr lvl="1"/>
            <a:r>
              <a:rPr lang="en-US" dirty="0" smtClean="0"/>
              <a:t>Netflix uses CL ONE and measures its “Eventual” consistency in milliseconds </a:t>
            </a:r>
          </a:p>
          <a:p>
            <a:pPr lvl="1"/>
            <a:r>
              <a:rPr lang="en-US" dirty="0" smtClean="0"/>
              <a:t>Consistency level ONE is your friend …</a:t>
            </a:r>
          </a:p>
          <a:p>
            <a:pPr lvl="1"/>
            <a:r>
              <a:rPr lang="en-US" dirty="0" smtClean="0"/>
              <a:t>If “stale” is measured in milliseconds, how much are those milliseconds worth?</a:t>
            </a:r>
          </a:p>
          <a:p>
            <a:pPr lvl="1"/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7637" y="4495800"/>
            <a:ext cx="718185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367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does Cassandra model data?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2514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Cassandra query language (CQL)</a:t>
            </a:r>
          </a:p>
          <a:p>
            <a:pPr lvl="1"/>
            <a:r>
              <a:rPr lang="en-US" dirty="0" smtClean="0"/>
              <a:t>Provides a familiar, row-column, SQL-like approach</a:t>
            </a:r>
          </a:p>
          <a:p>
            <a:pPr lvl="3"/>
            <a:r>
              <a:rPr lang="en-US" dirty="0" smtClean="0"/>
              <a:t>CREATE, ALTER, DROP </a:t>
            </a:r>
          </a:p>
          <a:p>
            <a:pPr lvl="3"/>
            <a:r>
              <a:rPr lang="en-US" dirty="0" smtClean="0"/>
              <a:t>SELECT,INSERT, UPDATE, DELETE</a:t>
            </a:r>
          </a:p>
          <a:p>
            <a:r>
              <a:rPr lang="en-US" dirty="0" smtClean="0"/>
              <a:t>Replaced the complex, storage oriented Thrift API used in prior versions.</a:t>
            </a:r>
          </a:p>
          <a:p>
            <a:r>
              <a:rPr lang="en-US" dirty="0" smtClean="0"/>
              <a:t>Provides clear schema definitions in a flexible (</a:t>
            </a:r>
            <a:r>
              <a:rPr lang="en-US" dirty="0" err="1" smtClean="0"/>
              <a:t>NoSQL</a:t>
            </a:r>
            <a:r>
              <a:rPr lang="en-US" dirty="0" smtClean="0"/>
              <a:t>) schema context. </a:t>
            </a:r>
            <a:endParaRPr lang="en-US" dirty="0"/>
          </a:p>
        </p:txBody>
      </p:sp>
      <p:pic>
        <p:nvPicPr>
          <p:cNvPr id="7170" name="Picture 2" descr="C:\Users\Ramesh Mannava\Downloads\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10000"/>
            <a:ext cx="7696200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Cassandra Query </a:t>
            </a:r>
            <a:r>
              <a:rPr lang="en-US" b="1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447800"/>
            <a:ext cx="78486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 DDL (CREATE, ALTER, DROP), DML (INSERT, UPDATE, DELETE, TRUNCATE), and query (SELECT) operations are all supported</a:t>
            </a:r>
            <a:r>
              <a:rPr lang="en-US" dirty="0" smtClean="0"/>
              <a:t>.</a:t>
            </a:r>
          </a:p>
          <a:p>
            <a:r>
              <a:rPr lang="en-US" dirty="0"/>
              <a:t>CQL </a:t>
            </a:r>
            <a:r>
              <a:rPr lang="en-US" dirty="0" err="1"/>
              <a:t>datatypes</a:t>
            </a:r>
            <a:r>
              <a:rPr lang="en-US" dirty="0"/>
              <a:t> also reflect RDBMS syntax with numerical 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bigint</a:t>
            </a:r>
            <a:r>
              <a:rPr lang="en-US" dirty="0"/>
              <a:t>, decimal, etc.), character (</a:t>
            </a:r>
            <a:r>
              <a:rPr lang="en-US" dirty="0" err="1"/>
              <a:t>ascii</a:t>
            </a:r>
            <a:r>
              <a:rPr lang="en-US" dirty="0"/>
              <a:t>, </a:t>
            </a:r>
            <a:r>
              <a:rPr lang="en-US" dirty="0" err="1"/>
              <a:t>varchar</a:t>
            </a:r>
            <a:r>
              <a:rPr lang="en-US" dirty="0"/>
              <a:t>, etc.), date (timestamp, etc.), unstructured (blob, etc.), and specialized </a:t>
            </a:r>
            <a:r>
              <a:rPr lang="en-US" dirty="0" err="1"/>
              <a:t>datatypes</a:t>
            </a:r>
            <a:r>
              <a:rPr lang="en-US" dirty="0"/>
              <a:t> (set, list, map, etc.) being supported</a:t>
            </a:r>
            <a:r>
              <a:rPr lang="en-US" dirty="0" smtClean="0"/>
              <a:t>.</a:t>
            </a:r>
          </a:p>
          <a:p>
            <a:r>
              <a:rPr lang="en-US" dirty="0"/>
              <a:t>Various CQL command line utilities like </a:t>
            </a:r>
            <a:r>
              <a:rPr lang="en-US" b="1" dirty="0" smtClean="0"/>
              <a:t>CQLSH</a:t>
            </a:r>
            <a:r>
              <a:rPr lang="en-US" dirty="0" smtClean="0"/>
              <a:t> </a:t>
            </a:r>
            <a:r>
              <a:rPr lang="en-US" dirty="0"/>
              <a:t>and graphical tools like </a:t>
            </a:r>
            <a:r>
              <a:rPr lang="en-US" dirty="0" err="1"/>
              <a:t>DataStax</a:t>
            </a:r>
            <a:r>
              <a:rPr lang="en-US" dirty="0"/>
              <a:t> </a:t>
            </a:r>
            <a:r>
              <a:rPr lang="en-US" dirty="0" err="1"/>
              <a:t>DevCenter</a:t>
            </a:r>
            <a:r>
              <a:rPr lang="en-US" dirty="0"/>
              <a:t> can be used to interact with a Cassandra cluster, and client drivers for Cassandra (Java, C#, etc.) also support CQL for developing applications.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Create </a:t>
            </a:r>
            <a:r>
              <a:rPr lang="en-US" b="1" dirty="0" err="1" smtClean="0"/>
              <a:t>Keyspace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cqlsh</a:t>
            </a:r>
            <a:r>
              <a:rPr lang="en-US" dirty="0" smtClean="0"/>
              <a:t>&gt; CREATE KEYSPACE IF NOT EXISTS cycling WITH REPLICATION = { 'class' : '</a:t>
            </a:r>
            <a:r>
              <a:rPr lang="en-US" dirty="0" err="1" smtClean="0"/>
              <a:t>NetworkTopologyStrategy</a:t>
            </a:r>
            <a:r>
              <a:rPr lang="en-US" dirty="0" smtClean="0"/>
              <a:t>', 'datacenter1' : 3 };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/>
              <a:t>keyspace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cqlsh</a:t>
            </a:r>
            <a:r>
              <a:rPr lang="en-US" dirty="0" smtClean="0"/>
              <a:t>&gt; USE cycling;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primary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Simple Primary Key 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cqlsh</a:t>
            </a:r>
            <a:r>
              <a:rPr lang="en-US" dirty="0" smtClean="0"/>
              <a:t>&gt; USE cycling; </a:t>
            </a:r>
          </a:p>
          <a:p>
            <a:pPr>
              <a:buNone/>
            </a:pPr>
            <a:r>
              <a:rPr lang="en-US" dirty="0" smtClean="0"/>
              <a:t>CREATE TABLE </a:t>
            </a:r>
            <a:r>
              <a:rPr lang="en-US" dirty="0" err="1" smtClean="0"/>
              <a:t>cyclist_name</a:t>
            </a:r>
            <a:r>
              <a:rPr lang="en-US" dirty="0" smtClean="0"/>
              <a:t> ( id UUID, </a:t>
            </a:r>
            <a:r>
              <a:rPr lang="en-US" dirty="0" err="1" smtClean="0"/>
              <a:t>lastname</a:t>
            </a:r>
            <a:r>
              <a:rPr lang="en-US" dirty="0" smtClean="0"/>
              <a:t> text, </a:t>
            </a:r>
            <a:r>
              <a:rPr lang="en-US" dirty="0" err="1" smtClean="0"/>
              <a:t>firstname</a:t>
            </a:r>
            <a:r>
              <a:rPr lang="en-US" dirty="0" smtClean="0"/>
              <a:t> text, PRIMARY KEY (id)); </a:t>
            </a:r>
          </a:p>
          <a:p>
            <a:pPr>
              <a:buNone/>
            </a:pPr>
            <a:r>
              <a:rPr lang="en-US" dirty="0" smtClean="0"/>
              <a:t>Composite Partition Key: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cqlsh</a:t>
            </a:r>
            <a:r>
              <a:rPr lang="en-US" dirty="0" smtClean="0"/>
              <a:t>&gt;  CREATE TABLE </a:t>
            </a:r>
            <a:r>
              <a:rPr lang="en-US" dirty="0" err="1" smtClean="0"/>
              <a:t>rank_by_year_and_name</a:t>
            </a:r>
            <a:r>
              <a:rPr lang="en-US" dirty="0" smtClean="0"/>
              <a:t> ( </a:t>
            </a:r>
            <a:r>
              <a:rPr lang="en-US" dirty="0" err="1" smtClean="0"/>
              <a:t>race_year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</a:t>
            </a:r>
            <a:r>
              <a:rPr lang="en-US" dirty="0" err="1" smtClean="0"/>
              <a:t>race_name</a:t>
            </a:r>
            <a:r>
              <a:rPr lang="en-US" dirty="0" smtClean="0"/>
              <a:t> text, </a:t>
            </a:r>
            <a:r>
              <a:rPr lang="en-US" dirty="0" err="1" smtClean="0"/>
              <a:t>cyclist_name</a:t>
            </a:r>
            <a:r>
              <a:rPr lang="en-US" dirty="0" smtClean="0"/>
              <a:t> text, rank </a:t>
            </a:r>
            <a:r>
              <a:rPr lang="en-US" dirty="0" err="1" smtClean="0"/>
              <a:t>int</a:t>
            </a:r>
            <a:r>
              <a:rPr lang="en-US" dirty="0" smtClean="0"/>
              <a:t>, PRIMARY KEY ((</a:t>
            </a:r>
            <a:r>
              <a:rPr lang="en-US" dirty="0" err="1" smtClean="0"/>
              <a:t>race_year</a:t>
            </a:r>
            <a:r>
              <a:rPr lang="en-US" dirty="0" smtClean="0"/>
              <a:t>, </a:t>
            </a:r>
            <a:r>
              <a:rPr lang="en-US" dirty="0" err="1" smtClean="0"/>
              <a:t>race_name</a:t>
            </a:r>
            <a:r>
              <a:rPr lang="en-US" dirty="0" smtClean="0"/>
              <a:t>), rank) );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Compound Primary Key:</a:t>
            </a:r>
          </a:p>
          <a:p>
            <a:pPr>
              <a:buNone/>
            </a:pPr>
            <a:r>
              <a:rPr lang="en-US" dirty="0" smtClean="0"/>
              <a:t>CREATE TABLE </a:t>
            </a:r>
            <a:r>
              <a:rPr lang="en-US" dirty="0" err="1" smtClean="0"/>
              <a:t>cyclist_category</a:t>
            </a:r>
            <a:r>
              <a:rPr lang="en-US" dirty="0" smtClean="0"/>
              <a:t> ( category text, points </a:t>
            </a:r>
            <a:r>
              <a:rPr lang="en-US" dirty="0" err="1" smtClean="0"/>
              <a:t>int</a:t>
            </a:r>
            <a:r>
              <a:rPr lang="en-US" dirty="0" smtClean="0"/>
              <a:t>, id UUID, </a:t>
            </a:r>
            <a:r>
              <a:rPr lang="en-US" dirty="0" err="1" smtClean="0"/>
              <a:t>lastname</a:t>
            </a:r>
            <a:r>
              <a:rPr lang="en-US" dirty="0" smtClean="0"/>
              <a:t> text, PRIMARY KEY (category, points) ) WITH CLUSTERING ORDER BY (points DESC);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352800"/>
            <a:ext cx="67056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Counter Table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CREATE TABLE </a:t>
            </a:r>
            <a:r>
              <a:rPr lang="en-US" dirty="0" err="1" smtClean="0"/>
              <a:t>popular_count</a:t>
            </a:r>
            <a:r>
              <a:rPr lang="en-US" dirty="0" smtClean="0"/>
              <a:t> ( id UUID PRIMARY KEY, popularity counter ); 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886074"/>
            <a:ext cx="8458199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CQL Statements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ALTER TABLE</a:t>
            </a:r>
          </a:p>
          <a:p>
            <a:r>
              <a:rPr lang="en-US" dirty="0" smtClean="0"/>
              <a:t> CREATE TABLE </a:t>
            </a:r>
          </a:p>
          <a:p>
            <a:r>
              <a:rPr lang="en-US" dirty="0" smtClean="0"/>
              <a:t>DELETE </a:t>
            </a:r>
          </a:p>
          <a:p>
            <a:r>
              <a:rPr lang="en-US" dirty="0" smtClean="0"/>
              <a:t>INSERT </a:t>
            </a:r>
          </a:p>
          <a:p>
            <a:r>
              <a:rPr lang="en-US" dirty="0" smtClean="0"/>
              <a:t>SELECT </a:t>
            </a:r>
          </a:p>
          <a:p>
            <a:r>
              <a:rPr lang="en-US" dirty="0" smtClean="0"/>
              <a:t> TRUNCATE </a:t>
            </a:r>
          </a:p>
          <a:p>
            <a:r>
              <a:rPr lang="en-US" dirty="0" smtClean="0"/>
              <a:t> UPDATE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NoSQL</a:t>
            </a:r>
            <a:r>
              <a:rPr lang="en-US" b="1" dirty="0" smtClean="0"/>
              <a:t> Databases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Column Store : </a:t>
            </a:r>
            <a:r>
              <a:rPr lang="en-US" dirty="0" err="1" smtClean="0"/>
              <a:t>Hbase</a:t>
            </a:r>
            <a:r>
              <a:rPr lang="en-US" dirty="0" smtClean="0"/>
              <a:t>, Cassandra, Amazon </a:t>
            </a:r>
            <a:r>
              <a:rPr lang="en-US" dirty="0" err="1" smtClean="0"/>
              <a:t>SimpleDB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Document Store : MongoDB, </a:t>
            </a:r>
            <a:r>
              <a:rPr lang="en-US" dirty="0" err="1" smtClean="0"/>
              <a:t>CouchDB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Key-Value : </a:t>
            </a:r>
            <a:r>
              <a:rPr lang="en-US" dirty="0" err="1" smtClean="0"/>
              <a:t>DynamoDB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Graph : Neo4j, TITAN etc.</a:t>
            </a:r>
          </a:p>
          <a:p>
            <a:r>
              <a:rPr lang="en-US" dirty="0" smtClean="0"/>
              <a:t>Multi-model : </a:t>
            </a:r>
            <a:r>
              <a:rPr lang="en-US" dirty="0" err="1" smtClean="0"/>
              <a:t>FatDB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Object : db4o, Versant etc.</a:t>
            </a:r>
          </a:p>
          <a:p>
            <a:r>
              <a:rPr lang="en-US" dirty="0" smtClean="0"/>
              <a:t>Grid &amp; Cloud : </a:t>
            </a:r>
            <a:r>
              <a:rPr lang="en-US" dirty="0" err="1" smtClean="0"/>
              <a:t>GigaSpaces</a:t>
            </a:r>
            <a:r>
              <a:rPr lang="en-US" dirty="0" smtClean="0"/>
              <a:t>, Oracle Coherence etc.</a:t>
            </a:r>
          </a:p>
          <a:p>
            <a:r>
              <a:rPr lang="en-US" dirty="0" smtClean="0"/>
              <a:t>XML : </a:t>
            </a:r>
            <a:r>
              <a:rPr lang="en-US" dirty="0" err="1" smtClean="0"/>
              <a:t>eXist</a:t>
            </a:r>
            <a:r>
              <a:rPr lang="en-US" dirty="0" smtClean="0"/>
              <a:t>, </a:t>
            </a:r>
            <a:r>
              <a:rPr lang="en-US" dirty="0" err="1" smtClean="0"/>
              <a:t>BaseX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Multi dimensional : </a:t>
            </a:r>
            <a:r>
              <a:rPr lang="en-US" dirty="0" err="1" smtClean="0"/>
              <a:t>SciDB</a:t>
            </a:r>
            <a:r>
              <a:rPr lang="en-US" dirty="0" smtClean="0"/>
              <a:t>, </a:t>
            </a:r>
            <a:r>
              <a:rPr lang="en-US" dirty="0" err="1" smtClean="0"/>
              <a:t>DaggerDB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Multi value : U2, Reality etc.</a:t>
            </a:r>
          </a:p>
          <a:p>
            <a:r>
              <a:rPr lang="en-US" dirty="0" smtClean="0"/>
              <a:t>Network Model : </a:t>
            </a:r>
            <a:r>
              <a:rPr lang="en-US" dirty="0" err="1" smtClean="0"/>
              <a:t>Vyhodb</a:t>
            </a:r>
            <a:endParaRPr lang="en-US" dirty="0" smtClean="0"/>
          </a:p>
          <a:p>
            <a:r>
              <a:rPr lang="en-US" dirty="0" smtClean="0"/>
              <a:t>Event Sourcing : </a:t>
            </a:r>
            <a:r>
              <a:rPr lang="en-US" dirty="0" err="1" smtClean="0"/>
              <a:t>EventStore</a:t>
            </a:r>
            <a:endParaRPr lang="en-US" dirty="0" smtClean="0"/>
          </a:p>
          <a:p>
            <a:r>
              <a:rPr lang="en-US" dirty="0" smtClean="0"/>
              <a:t>Other : IBM Lotus, ISIS Family etc.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b="1" dirty="0" smtClean="0"/>
              <a:t>No arbitrary WHERE clause</a:t>
            </a:r>
            <a:r>
              <a:rPr lang="en-US" dirty="0" smtClean="0"/>
              <a:t>s – In CQL your predicate can only contain columns specified in your primary key.</a:t>
            </a:r>
          </a:p>
          <a:p>
            <a:pPr fontAlgn="base"/>
            <a:r>
              <a:rPr lang="en-US" b="1" dirty="0" smtClean="0"/>
              <a:t>No JOIN construct</a:t>
            </a:r>
            <a:r>
              <a:rPr lang="en-US" dirty="0" smtClean="0"/>
              <a:t> – There is no way to join data across column families. Joining data between two column families is discouraged and thus there is no JOIN construct in CQL.</a:t>
            </a:r>
          </a:p>
          <a:p>
            <a:pPr fontAlgn="base"/>
            <a:r>
              <a:rPr lang="en-US" b="1" dirty="0" smtClean="0"/>
              <a:t>No GROUP BY</a:t>
            </a:r>
            <a:r>
              <a:rPr lang="en-US" dirty="0" smtClean="0"/>
              <a:t> – You cannot group identical data.</a:t>
            </a:r>
          </a:p>
          <a:p>
            <a:pPr fontAlgn="base"/>
            <a:r>
              <a:rPr lang="en-US" b="1" dirty="0" smtClean="0"/>
              <a:t>No arbitrary ORDER BY clauses</a:t>
            </a:r>
            <a:r>
              <a:rPr lang="en-US" dirty="0" smtClean="0"/>
              <a:t> – Order by can only be applied to a cluster column.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set :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981200"/>
            <a:ext cx="7391400" cy="281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List: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cqlsh</a:t>
            </a:r>
            <a:r>
              <a:rPr lang="en-US" dirty="0" smtClean="0"/>
              <a:t>&gt; CREATE TABLE </a:t>
            </a:r>
            <a:r>
              <a:rPr lang="en-US" dirty="0" err="1" smtClean="0"/>
              <a:t>cycling.upcoming_calendar</a:t>
            </a:r>
            <a:r>
              <a:rPr lang="en-US" dirty="0" smtClean="0"/>
              <a:t> ( year </a:t>
            </a:r>
            <a:r>
              <a:rPr lang="en-US" dirty="0" err="1" smtClean="0"/>
              <a:t>int</a:t>
            </a:r>
            <a:r>
              <a:rPr lang="en-US" dirty="0" smtClean="0"/>
              <a:t>, month </a:t>
            </a:r>
            <a:r>
              <a:rPr lang="en-US" dirty="0" err="1" smtClean="0"/>
              <a:t>int</a:t>
            </a:r>
            <a:r>
              <a:rPr lang="en-US" dirty="0" smtClean="0"/>
              <a:t>, events list, PRIMARY KEY ( year, month) );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63" y="2962275"/>
            <a:ext cx="58578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Map:</a:t>
            </a:r>
          </a:p>
          <a:p>
            <a:pPr>
              <a:buNone/>
            </a:pPr>
            <a:r>
              <a:rPr lang="en-US" dirty="0" err="1" smtClean="0"/>
              <a:t>cqlsh</a:t>
            </a:r>
            <a:r>
              <a:rPr lang="en-US" dirty="0" smtClean="0"/>
              <a:t>&gt; CREATE TABLE </a:t>
            </a:r>
            <a:r>
              <a:rPr lang="en-US" dirty="0" err="1" smtClean="0"/>
              <a:t>cycling.cyclist_teams</a:t>
            </a:r>
            <a:r>
              <a:rPr lang="en-US" dirty="0" smtClean="0"/>
              <a:t> ( id UUID PRIMARY KEY, </a:t>
            </a:r>
            <a:r>
              <a:rPr lang="en-US" dirty="0" err="1" smtClean="0"/>
              <a:t>lastname</a:t>
            </a:r>
            <a:r>
              <a:rPr lang="en-US" dirty="0" smtClean="0"/>
              <a:t> text, </a:t>
            </a:r>
            <a:r>
              <a:rPr lang="en-US" dirty="0" err="1" smtClean="0"/>
              <a:t>firstname</a:t>
            </a:r>
            <a:r>
              <a:rPr lang="en-US" dirty="0" smtClean="0"/>
              <a:t> text, teams map 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3538" y="2947988"/>
            <a:ext cx="6443662" cy="162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Tuples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err="1" smtClean="0"/>
              <a:t>cqlsh</a:t>
            </a:r>
            <a:r>
              <a:rPr lang="en-US" dirty="0" smtClean="0"/>
              <a:t>&gt; CREATE TABLE </a:t>
            </a:r>
            <a:r>
              <a:rPr lang="en-US" dirty="0" err="1" smtClean="0"/>
              <a:t>cycling.route</a:t>
            </a:r>
            <a:r>
              <a:rPr lang="en-US" dirty="0" smtClean="0"/>
              <a:t> (</a:t>
            </a:r>
            <a:r>
              <a:rPr lang="en-US" dirty="0" err="1" smtClean="0"/>
              <a:t>race_id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</a:t>
            </a:r>
            <a:r>
              <a:rPr lang="en-US" dirty="0" err="1" smtClean="0"/>
              <a:t>race_name</a:t>
            </a:r>
            <a:r>
              <a:rPr lang="en-US" dirty="0" smtClean="0"/>
              <a:t> text, </a:t>
            </a:r>
            <a:r>
              <a:rPr lang="en-US" dirty="0" err="1" smtClean="0"/>
              <a:t>point_id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</a:t>
            </a:r>
            <a:r>
              <a:rPr lang="en-US" dirty="0" err="1" smtClean="0"/>
              <a:t>lat_long</a:t>
            </a:r>
            <a:r>
              <a:rPr lang="en-US" dirty="0" smtClean="0"/>
              <a:t> </a:t>
            </a:r>
            <a:r>
              <a:rPr lang="en-US" dirty="0" err="1" smtClean="0"/>
              <a:t>tuple</a:t>
            </a:r>
            <a:r>
              <a:rPr lang="en-US" dirty="0" smtClean="0"/>
              <a:t>&gt;, PRIMARY KEY (</a:t>
            </a:r>
            <a:r>
              <a:rPr lang="en-US" dirty="0" err="1" smtClean="0"/>
              <a:t>race_id</a:t>
            </a:r>
            <a:r>
              <a:rPr lang="en-US" dirty="0" smtClean="0"/>
              <a:t>, </a:t>
            </a:r>
            <a:r>
              <a:rPr lang="en-US" dirty="0" err="1" smtClean="0"/>
              <a:t>point_id</a:t>
            </a:r>
            <a:r>
              <a:rPr lang="en-US" dirty="0" smtClean="0"/>
              <a:t>));</a:t>
            </a:r>
          </a:p>
          <a:p>
            <a:pPr>
              <a:buNone/>
            </a:pPr>
            <a:r>
              <a:rPr lang="en-US" dirty="0" smtClean="0"/>
              <a:t>UDT:</a:t>
            </a:r>
          </a:p>
          <a:p>
            <a:pPr>
              <a:buNone/>
            </a:pPr>
            <a:r>
              <a:rPr lang="en-US" dirty="0" err="1" smtClean="0"/>
              <a:t>cqlsh</a:t>
            </a:r>
            <a:r>
              <a:rPr lang="en-US" dirty="0" smtClean="0"/>
              <a:t>&gt; CREATE TYPE </a:t>
            </a:r>
            <a:r>
              <a:rPr lang="en-US" dirty="0" err="1" smtClean="0"/>
              <a:t>cycling.basic_info</a:t>
            </a:r>
            <a:r>
              <a:rPr lang="en-US" dirty="0" smtClean="0"/>
              <a:t> ( birthday timestamp, nationality text, weight text, height text 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</a:t>
            </a:r>
            <a:r>
              <a:rPr lang="en-US" dirty="0" err="1" smtClean="0"/>
              <a:t>Json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cqlsh</a:t>
            </a:r>
            <a:r>
              <a:rPr lang="en-US" dirty="0" smtClean="0"/>
              <a:t>&gt; INSERT INTO </a:t>
            </a:r>
            <a:r>
              <a:rPr lang="en-US" dirty="0" err="1" smtClean="0"/>
              <a:t>cycling.cyclist_category</a:t>
            </a:r>
            <a:r>
              <a:rPr lang="en-US" dirty="0" smtClean="0"/>
              <a:t> JSON '{ "category" : "GC", "points" : 780, "id" : "829aa84a-4bba-411f-a4fb-38167a987cda", "</a:t>
            </a:r>
            <a:r>
              <a:rPr lang="en-US" dirty="0" err="1" smtClean="0"/>
              <a:t>lastname</a:t>
            </a:r>
            <a:r>
              <a:rPr lang="en-US" dirty="0" smtClean="0"/>
              <a:t>" : "SUTHERLAND“ }';</a:t>
            </a:r>
          </a:p>
          <a:p>
            <a:r>
              <a:rPr lang="en-US" dirty="0" err="1" smtClean="0"/>
              <a:t>cqlsh</a:t>
            </a:r>
            <a:r>
              <a:rPr lang="en-US" dirty="0" smtClean="0"/>
              <a:t>&gt; INSERT INTO </a:t>
            </a:r>
            <a:r>
              <a:rPr lang="en-US" dirty="0" err="1" smtClean="0"/>
              <a:t>cycling.cyclist_category</a:t>
            </a:r>
            <a:r>
              <a:rPr lang="en-US" dirty="0" smtClean="0"/>
              <a:t> JSON '{ "category" : "Sprint", "points" : 700, "id" : "829aa84a-4bba-411f-a4fb-38167a987cda" }';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572000"/>
            <a:ext cx="59531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Migrating Data to </a:t>
            </a:r>
            <a:r>
              <a:rPr lang="en-US" b="1" dirty="0" smtClean="0"/>
              <a:t>Cassandra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Moving data from an RDBMS or other database to Cassandra is fairly easy depending on the state of the existing data.</a:t>
            </a:r>
          </a:p>
          <a:p>
            <a:r>
              <a:rPr lang="en-US" dirty="0"/>
              <a:t>COPY command – The </a:t>
            </a:r>
            <a:r>
              <a:rPr lang="en-US" b="1" dirty="0" smtClean="0"/>
              <a:t>CQLSH</a:t>
            </a:r>
            <a:r>
              <a:rPr lang="en-US" dirty="0" smtClean="0"/>
              <a:t> utility </a:t>
            </a:r>
            <a:r>
              <a:rPr lang="en-US" dirty="0"/>
              <a:t>provides a copy command that is able to load data from an operating system file into a Cassandra table. Note that this is not recommended for very large files.</a:t>
            </a:r>
          </a:p>
          <a:p>
            <a:r>
              <a:rPr lang="en-US" dirty="0" err="1"/>
              <a:t>SSTable</a:t>
            </a:r>
            <a:r>
              <a:rPr lang="en-US" dirty="0"/>
              <a:t> loader – this utility is designed for more quickly loading a Cassandra table with a file that is delimited in some way (e.g. comma, tab, etc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Sqoop</a:t>
            </a:r>
            <a:r>
              <a:rPr lang="en-US" dirty="0" smtClean="0"/>
              <a:t> – </a:t>
            </a:r>
            <a:r>
              <a:rPr lang="en-US" dirty="0" err="1" smtClean="0"/>
              <a:t>Sqoop</a:t>
            </a:r>
            <a:r>
              <a:rPr lang="en-US" dirty="0" smtClean="0"/>
              <a:t> is a utility used in </a:t>
            </a:r>
            <a:r>
              <a:rPr lang="en-US" dirty="0" err="1" smtClean="0"/>
              <a:t>Hadoop</a:t>
            </a:r>
            <a:r>
              <a:rPr lang="en-US" dirty="0" smtClean="0"/>
              <a:t> to load data from relational databases into a </a:t>
            </a:r>
            <a:r>
              <a:rPr lang="en-US" dirty="0" err="1" smtClean="0"/>
              <a:t>Hadoop</a:t>
            </a:r>
            <a:r>
              <a:rPr lang="en-US" dirty="0" smtClean="0"/>
              <a:t> cluster. 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80010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Migrating Data to Cassandra(cont..)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7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DataStax</a:t>
            </a:r>
            <a:r>
              <a:rPr lang="en-US" dirty="0" smtClean="0"/>
              <a:t> supports pipelining data from a relational databases table directly into a Cassandra table in its production certified Cassandra platform (</a:t>
            </a:r>
            <a:r>
              <a:rPr lang="en-US" dirty="0" err="1" smtClean="0"/>
              <a:t>DataStax</a:t>
            </a:r>
            <a:r>
              <a:rPr lang="en-US" dirty="0" smtClean="0"/>
              <a:t> Enterprise).</a:t>
            </a:r>
          </a:p>
          <a:p>
            <a:r>
              <a:rPr lang="en-US" dirty="0" smtClean="0"/>
              <a:t>ETL tools – there are a variety of ETL tools that support Cassandra as both a source and target data platform. </a:t>
            </a:r>
          </a:p>
          <a:p>
            <a:r>
              <a:rPr lang="en-US" dirty="0" smtClean="0"/>
              <a:t>Many of these tools not only extract and load data but also provide transformation routines that can manipulate the incoming data in many ways. </a:t>
            </a:r>
          </a:p>
          <a:p>
            <a:r>
              <a:rPr lang="en-US" dirty="0" smtClean="0"/>
              <a:t>A number of these tools are also free to use (e.g. </a:t>
            </a:r>
            <a:r>
              <a:rPr lang="en-US" dirty="0" err="1" smtClean="0"/>
              <a:t>Pentaho</a:t>
            </a:r>
            <a:r>
              <a:rPr lang="en-US" dirty="0" smtClean="0"/>
              <a:t>, </a:t>
            </a:r>
            <a:r>
              <a:rPr lang="en-US" dirty="0" err="1" smtClean="0"/>
              <a:t>Jaspersoft</a:t>
            </a:r>
            <a:r>
              <a:rPr lang="en-US" dirty="0" smtClean="0"/>
              <a:t>, </a:t>
            </a:r>
            <a:r>
              <a:rPr lang="en-US" dirty="0" err="1" smtClean="0"/>
              <a:t>Talend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Cassandra defaults to having no security enabled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</a:t>
            </a:r>
            <a:r>
              <a:rPr lang="en-US" dirty="0"/>
              <a:t>can enable security and create standard login accounts with passwords, and handle operational and data permission management via the familiar GRANT/REVOKE method of assigning and removing permissions</a:t>
            </a:r>
            <a:r>
              <a:rPr lang="en-US" dirty="0" smtClean="0"/>
              <a:t>.</a:t>
            </a:r>
          </a:p>
          <a:p>
            <a:r>
              <a:rPr lang="en-US" dirty="0"/>
              <a:t>Cassandra also provides </a:t>
            </a:r>
            <a:r>
              <a:rPr lang="en-US" dirty="0" smtClean="0"/>
              <a:t>encryption.</a:t>
            </a:r>
          </a:p>
          <a:p>
            <a:r>
              <a:rPr lang="en-US" dirty="0"/>
              <a:t>Advanced security is available in </a:t>
            </a:r>
            <a:r>
              <a:rPr lang="en-US" dirty="0" err="1"/>
              <a:t>DataStax</a:t>
            </a:r>
            <a:r>
              <a:rPr lang="en-US" dirty="0"/>
              <a:t> Enterprise and includes external authentication capabilities (e.g. Kerberos</a:t>
            </a:r>
            <a:r>
              <a:rPr lang="en-US" dirty="0" smtClean="0"/>
              <a:t>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763000" cy="64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is Apache Cassandra?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447800"/>
            <a:ext cx="77724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Apache </a:t>
            </a:r>
            <a:r>
              <a:rPr lang="en-US" dirty="0"/>
              <a:t>Cassandra is a massively scalable open source non-relational database that </a:t>
            </a:r>
            <a:r>
              <a:rPr lang="en-US" dirty="0" smtClean="0"/>
              <a:t>offers: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ontinuous availability</a:t>
            </a:r>
          </a:p>
          <a:p>
            <a:pPr lvl="1"/>
            <a:r>
              <a:rPr lang="en-US" dirty="0" smtClean="0"/>
              <a:t>Linear </a:t>
            </a:r>
            <a:r>
              <a:rPr lang="en-US" dirty="0"/>
              <a:t>scale </a:t>
            </a:r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perational </a:t>
            </a:r>
            <a:r>
              <a:rPr lang="en-US" dirty="0"/>
              <a:t>simplicity </a:t>
            </a:r>
            <a:endParaRPr lang="en-US" dirty="0" smtClean="0"/>
          </a:p>
          <a:p>
            <a:pPr lvl="1"/>
            <a:r>
              <a:rPr lang="en-US" dirty="0" smtClean="0"/>
              <a:t>Easy </a:t>
            </a:r>
            <a:r>
              <a:rPr lang="en-US" dirty="0"/>
              <a:t>data distribution across multiple data centers and cloud availability zones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is Apache Cassandra?(cont..)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Cassandra was originally developed at </a:t>
            </a:r>
            <a:r>
              <a:rPr lang="en-US" dirty="0" err="1" smtClean="0"/>
              <a:t>Facebook</a:t>
            </a:r>
            <a:r>
              <a:rPr lang="en-US" dirty="0" smtClean="0"/>
              <a:t>, was open sourced in 2008, and became a top-level Apache project in 2010.</a:t>
            </a:r>
          </a:p>
          <a:p>
            <a:endParaRPr lang="en-US" dirty="0"/>
          </a:p>
        </p:txBody>
      </p:sp>
      <p:pic>
        <p:nvPicPr>
          <p:cNvPr id="6" name="Picture 2" descr="C:\Users\Ramesh Mannava\Downloads\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743200"/>
            <a:ext cx="6096000" cy="33453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is Apache Cassandra?(cont..)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No single point of failure, due to horizontal scaling </a:t>
            </a:r>
          </a:p>
          <a:p>
            <a:pPr lvl="1"/>
            <a:r>
              <a:rPr lang="en-US" b="1" i="1" dirty="0" smtClean="0"/>
              <a:t>Horizontal</a:t>
            </a:r>
            <a:r>
              <a:rPr lang="en-US" dirty="0" smtClean="0"/>
              <a:t> </a:t>
            </a:r>
            <a:r>
              <a:rPr lang="en-US" b="1" i="1" dirty="0" smtClean="0"/>
              <a:t>scaling</a:t>
            </a:r>
            <a:r>
              <a:rPr lang="en-US" dirty="0" smtClean="0"/>
              <a:t>: add commodity hardware to a cluster </a:t>
            </a:r>
          </a:p>
          <a:p>
            <a:pPr lvl="1"/>
            <a:r>
              <a:rPr lang="en-US" b="1" i="1" dirty="0" smtClean="0"/>
              <a:t>Vertical</a:t>
            </a:r>
            <a:r>
              <a:rPr lang="en-US" dirty="0" smtClean="0"/>
              <a:t> </a:t>
            </a:r>
            <a:r>
              <a:rPr lang="en-US" b="1" i="1" dirty="0" smtClean="0"/>
              <a:t>scaling</a:t>
            </a:r>
            <a:r>
              <a:rPr lang="en-US" dirty="0" smtClean="0"/>
              <a:t>: add RAM and CPUs to a specialized high performance box	</a:t>
            </a:r>
            <a:endParaRPr lang="en-US" dirty="0"/>
          </a:p>
        </p:txBody>
      </p:sp>
      <p:pic>
        <p:nvPicPr>
          <p:cNvPr id="6146" name="Picture 2" descr="C:\Users\Ramesh Mannava\Downloads\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276600"/>
            <a:ext cx="8258753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653</TotalTime>
  <Words>3111</Words>
  <Application>Microsoft Office PowerPoint</Application>
  <PresentationFormat>On-screen Show (4:3)</PresentationFormat>
  <Paragraphs>358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Equity</vt:lpstr>
      <vt:lpstr>Apache Cassandra  A Highly Scalable NoSQL Database</vt:lpstr>
      <vt:lpstr>Slide 2</vt:lpstr>
      <vt:lpstr>What is NoSQL?</vt:lpstr>
      <vt:lpstr>What is NoSQL? (cont..)</vt:lpstr>
      <vt:lpstr>CAP Theorem</vt:lpstr>
      <vt:lpstr>NoSQL Databases</vt:lpstr>
      <vt:lpstr>What is Apache Cassandra?</vt:lpstr>
      <vt:lpstr>What is Apache Cassandra?(cont..)</vt:lpstr>
      <vt:lpstr>What is Apache Cassandra?(cont..)</vt:lpstr>
      <vt:lpstr>How Does Cassandra Differ From a Relational Database?</vt:lpstr>
      <vt:lpstr>How has Cassandra evolved?</vt:lpstr>
      <vt:lpstr>Key Cassandra Features and Benefits</vt:lpstr>
      <vt:lpstr>Key Cassandra Features and Benefits (cont..)</vt:lpstr>
      <vt:lpstr>What are common Cassandra usecases?</vt:lpstr>
      <vt:lpstr>Who is using Cassandra?</vt:lpstr>
      <vt:lpstr>Architecture Overview</vt:lpstr>
      <vt:lpstr>Architecture Overview (cont..)</vt:lpstr>
      <vt:lpstr>Writing Data</vt:lpstr>
      <vt:lpstr>Reading Data</vt:lpstr>
      <vt:lpstr>Automatic Data Distribution</vt:lpstr>
      <vt:lpstr>What does “DevOps” mean?</vt:lpstr>
      <vt:lpstr>What does “DevOps” mean?(cont..)</vt:lpstr>
      <vt:lpstr>What is a cluster?</vt:lpstr>
      <vt:lpstr>What is a cluster? (cont..)</vt:lpstr>
      <vt:lpstr>What is a cluster? (cont..)</vt:lpstr>
      <vt:lpstr>What is a coordinator? </vt:lpstr>
      <vt:lpstr>How are client requests coordinated?</vt:lpstr>
      <vt:lpstr>How are client requests coordinated? (cont..)</vt:lpstr>
      <vt:lpstr>What is consistent hashing?</vt:lpstr>
      <vt:lpstr>Replication</vt:lpstr>
      <vt:lpstr>How does the keyspace imapact replication?</vt:lpstr>
      <vt:lpstr>How does a coordinator forward write requests?</vt:lpstr>
      <vt:lpstr>How does a coordinator forward write requests?</vt:lpstr>
      <vt:lpstr>How is data replicated among nodes?</vt:lpstr>
      <vt:lpstr>How is data replicated among nodes?(cont..)</vt:lpstr>
      <vt:lpstr>How is data replicated among nodes?(cont..)</vt:lpstr>
      <vt:lpstr>What is a hinted handoff?</vt:lpstr>
      <vt:lpstr>What is a hinted handoff?</vt:lpstr>
      <vt:lpstr>What is a hinted handoff?</vt:lpstr>
      <vt:lpstr>Transaction Management</vt:lpstr>
      <vt:lpstr>What is Consistency?</vt:lpstr>
      <vt:lpstr>What is Consistency?</vt:lpstr>
      <vt:lpstr>What consistency levels are available?</vt:lpstr>
      <vt:lpstr>How do you set consistency for request?</vt:lpstr>
      <vt:lpstr>What is immediate vs. eventual consistency?</vt:lpstr>
      <vt:lpstr>What does it mean to tune consistency?</vt:lpstr>
      <vt:lpstr>What does it mean to tune consistency?</vt:lpstr>
      <vt:lpstr>What does it mean to tune consistency?</vt:lpstr>
      <vt:lpstr>What does it mean to tune consistency?</vt:lpstr>
      <vt:lpstr>Why is server clock synchronization significant?</vt:lpstr>
      <vt:lpstr>Why is server clock synchronization significant?</vt:lpstr>
      <vt:lpstr>How do you choose a consistency level?</vt:lpstr>
      <vt:lpstr>How does Cassandra model data?</vt:lpstr>
      <vt:lpstr>Cassandra Query Language</vt:lpstr>
      <vt:lpstr>Create Keyspace </vt:lpstr>
      <vt:lpstr>Types of primary keys</vt:lpstr>
      <vt:lpstr>Slide 57</vt:lpstr>
      <vt:lpstr>Counter Table </vt:lpstr>
      <vt:lpstr>CQL Statements</vt:lpstr>
      <vt:lpstr>Differences</vt:lpstr>
      <vt:lpstr>Collections</vt:lpstr>
      <vt:lpstr>Collections:</vt:lpstr>
      <vt:lpstr>Collections</vt:lpstr>
      <vt:lpstr>Slide 64</vt:lpstr>
      <vt:lpstr>Inserting Json data</vt:lpstr>
      <vt:lpstr>Migrating Data to Cassandra</vt:lpstr>
      <vt:lpstr>Migrating Data to Cassandra(cont..)</vt:lpstr>
      <vt:lpstr>Security</vt:lpstr>
      <vt:lpstr>Slide 69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NoSQL?</dc:title>
  <dc:creator>Ramesh Mannava</dc:creator>
  <cp:lastModifiedBy>Ramesh Mannava</cp:lastModifiedBy>
  <cp:revision>49</cp:revision>
  <dcterms:created xsi:type="dcterms:W3CDTF">2015-11-03T20:36:20Z</dcterms:created>
  <dcterms:modified xsi:type="dcterms:W3CDTF">2015-11-10T03:51:39Z</dcterms:modified>
</cp:coreProperties>
</file>